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97" r:id="rId2"/>
    <p:sldMasterId id="2147483695" r:id="rId3"/>
    <p:sldMasterId id="2147483684" r:id="rId4"/>
  </p:sldMasterIdLst>
  <p:notesMasterIdLst>
    <p:notesMasterId r:id="rId28"/>
  </p:notesMasterIdLst>
  <p:handoutMasterIdLst>
    <p:handoutMasterId r:id="rId29"/>
  </p:handoutMasterIdLst>
  <p:sldIdLst>
    <p:sldId id="288" r:id="rId5"/>
    <p:sldId id="259" r:id="rId6"/>
    <p:sldId id="269" r:id="rId7"/>
    <p:sldId id="270" r:id="rId8"/>
    <p:sldId id="273" r:id="rId9"/>
    <p:sldId id="261" r:id="rId10"/>
    <p:sldId id="287" r:id="rId11"/>
    <p:sldId id="282" r:id="rId12"/>
    <p:sldId id="285" r:id="rId13"/>
    <p:sldId id="289" r:id="rId14"/>
    <p:sldId id="260" r:id="rId15"/>
    <p:sldId id="292" r:id="rId16"/>
    <p:sldId id="280" r:id="rId17"/>
    <p:sldId id="296" r:id="rId18"/>
    <p:sldId id="278" r:id="rId19"/>
    <p:sldId id="300" r:id="rId20"/>
    <p:sldId id="299" r:id="rId21"/>
    <p:sldId id="302" r:id="rId22"/>
    <p:sldId id="298" r:id="rId23"/>
    <p:sldId id="301" r:id="rId24"/>
    <p:sldId id="265" r:id="rId25"/>
    <p:sldId id="297" r:id="rId26"/>
    <p:sldId id="30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fore the session" id="{9248E0E9-B469-42C5-B521-34DBB63F9E0C}">
          <p14:sldIdLst>
            <p14:sldId id="288"/>
            <p14:sldId id="259"/>
            <p14:sldId id="269"/>
            <p14:sldId id="270"/>
          </p14:sldIdLst>
        </p14:section>
        <p14:section name="The session" id="{9BCE8471-468A-4538-82B3-E4E62B0A593E}">
          <p14:sldIdLst>
            <p14:sldId id="273"/>
            <p14:sldId id="261"/>
            <p14:sldId id="287"/>
          </p14:sldIdLst>
        </p14:section>
        <p14:section name="Main" id="{00A416A6-F601-4994-8F69-569DDED94D43}">
          <p14:sldIdLst>
            <p14:sldId id="282"/>
            <p14:sldId id="285"/>
          </p14:sldIdLst>
        </p14:section>
        <p14:section name="Follow along" id="{DB482B73-9BE3-418C-BF01-5608027D0F80}">
          <p14:sldIdLst>
            <p14:sldId id="289"/>
            <p14:sldId id="260"/>
            <p14:sldId id="292"/>
            <p14:sldId id="280"/>
            <p14:sldId id="296"/>
            <p14:sldId id="278"/>
            <p14:sldId id="300"/>
            <p14:sldId id="299"/>
            <p14:sldId id="302"/>
            <p14:sldId id="298"/>
            <p14:sldId id="301"/>
            <p14:sldId id="265"/>
            <p14:sldId id="297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397"/>
    <a:srgbClr val="164E78"/>
    <a:srgbClr val="DDFD69"/>
    <a:srgbClr val="C5FE68"/>
    <a:srgbClr val="FBA96B"/>
    <a:srgbClr val="1F70AD"/>
    <a:srgbClr val="2B90D9"/>
    <a:srgbClr val="1185FE"/>
    <a:srgbClr val="E6466E"/>
    <a:srgbClr val="3462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 horzBarState="maximized">
    <p:restoredLeft sz="15014" autoAdjust="0"/>
    <p:restoredTop sz="94404" autoAdjust="0"/>
  </p:normalViewPr>
  <p:slideViewPr>
    <p:cSldViewPr snapToGrid="0">
      <p:cViewPr varScale="1">
        <p:scale>
          <a:sx n="123" d="100"/>
          <a:sy n="123" d="100"/>
        </p:scale>
        <p:origin x="114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2472" y="-151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13/07/2025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13/07/2025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jwt.ms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powershellgallery.com/packages/JWTDetails/1.0.3" TargetMode="External"/><Relationship Id="rId5" Type="http://schemas.openxmlformats.org/officeDocument/2006/relationships/hyperlink" Target="https://github.com/darrenjrobinson/JWTDetails" TargetMode="External"/><Relationship Id="rId4" Type="http://schemas.openxmlformats.org/officeDocument/2006/relationships/hyperlink" Target="https://en.wikipedia.org/wiki/JSON_Web_Token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uth0.com/blog/refresh-tokens-what-are-they-and-when-to-use-them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bsky.app/docs/get-started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oken2.com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ed.brid.gy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bsky.app/profile/thorstenbutz.twit.social.ap.brid.gy" TargetMode="External"/><Relationship Id="rId4" Type="http://schemas.openxmlformats.org/officeDocument/2006/relationships/hyperlink" Target="https://twit.social/@psconf.eu@bsky.brid.gy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uth0.com/blog/refresh-tokens-what-are-they-and-when-to-use-them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yfuhs.net/understanding-windows-auth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orstenbutz/bsky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etselfstedentocht.frl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sky.app/profile/thorsten.butz.io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x.com/thorstenbutz" TargetMode="External"/><Relationship Id="rId4" Type="http://schemas.openxmlformats.org/officeDocument/2006/relationships/hyperlink" Target="https://twit.social/@thorstenbutz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wat.io/en/learn/x-alternatives-bluesky-threads-mastodon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45017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 will (try to) update the demo repo from time to time. </a:t>
            </a:r>
          </a:p>
          <a:p>
            <a:r>
              <a:rPr lang="en-US" b="1"/>
              <a:t>https://github.com/thorstenbutz/bsky</a:t>
            </a:r>
          </a:p>
          <a:p>
            <a:endParaRPr lang="en-US"/>
          </a:p>
          <a:p>
            <a:r>
              <a:rPr lang="en-US"/>
              <a:t>You can find all slides and demos from the Malmö conference in the central repo:</a:t>
            </a:r>
          </a:p>
          <a:p>
            <a:r>
              <a:rPr lang="fr-FR" b="1"/>
              <a:t>https://github.com/psconfeu/2025</a:t>
            </a:r>
          </a:p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624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→ A Bluesky user: **Handle** and **DID**</a:t>
            </a:r>
          </a:p>
          <a:p>
            <a:endParaRPr lang="en-US"/>
          </a:p>
          <a:p>
            <a:r>
              <a:rPr lang="en-US"/>
              <a:t>DID stands for Decentralized ID. DIDs are a W3C specification. DIDs are universally-unique identifiers , permanent and non-human-readable. </a:t>
            </a:r>
          </a:p>
          <a:p>
            <a:endParaRPr lang="en-US"/>
          </a:p>
          <a:p>
            <a:r>
              <a:rPr lang="en-US"/>
              <a:t>Handles are domain names which are used to identify users in a simple way. More than one handle may be assigned to a user, handles must not be permanent. 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0954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900" kern="1200">
                <a:solidFill>
                  <a:schemeClr val="tx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Resolve-DnsName -Type TXT -Name _atproto.thorsten.butz.io</a:t>
            </a:r>
            <a:br>
              <a:rPr lang="de-DE" sz="900" kern="1200">
                <a:solidFill>
                  <a:schemeClr val="tx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</a:br>
            <a:br>
              <a:rPr lang="de-DE" sz="900" kern="1200">
                <a:solidFill>
                  <a:schemeClr val="tx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</a:br>
            <a:r>
              <a:rPr lang="de-DE" sz="900" b="1">
                <a:latin typeface="Fira Code" pitchFamily="1" charset="0"/>
                <a:ea typeface="Fira Code" pitchFamily="1" charset="0"/>
                <a:cs typeface="Fira Code" pitchFamily="1" charset="0"/>
              </a:rPr>
              <a:t>Name    : _atproto.thorsten.butz.io</a:t>
            </a:r>
            <a:br>
              <a:rPr lang="de-DE" sz="900" b="1">
                <a:latin typeface="Fira Code" pitchFamily="1" charset="0"/>
                <a:ea typeface="Fira Code" pitchFamily="1" charset="0"/>
                <a:cs typeface="Fira Code" pitchFamily="1" charset="0"/>
              </a:rPr>
            </a:br>
            <a:r>
              <a:rPr lang="de-DE" sz="900" b="1">
                <a:latin typeface="Fira Code" pitchFamily="1" charset="0"/>
                <a:ea typeface="Fira Code" pitchFamily="1" charset="0"/>
                <a:cs typeface="Fira Code" pitchFamily="1" charset="0"/>
              </a:rPr>
              <a:t>Type    : TXT</a:t>
            </a:r>
            <a:br>
              <a:rPr lang="de-DE" sz="900" b="1">
                <a:latin typeface="Fira Code" pitchFamily="1" charset="0"/>
                <a:ea typeface="Fira Code" pitchFamily="1" charset="0"/>
                <a:cs typeface="Fira Code" pitchFamily="1" charset="0"/>
              </a:rPr>
            </a:br>
            <a:r>
              <a:rPr lang="de-DE" sz="900" b="1">
                <a:latin typeface="Fira Code" pitchFamily="1" charset="0"/>
                <a:ea typeface="Fira Code" pitchFamily="1" charset="0"/>
                <a:cs typeface="Fira Code" pitchFamily="1" charset="0"/>
              </a:rPr>
              <a:t>TTL     : 2695</a:t>
            </a:r>
            <a:br>
              <a:rPr lang="de-DE" sz="900" b="1">
                <a:latin typeface="Fira Code" pitchFamily="1" charset="0"/>
                <a:ea typeface="Fira Code" pitchFamily="1" charset="0"/>
                <a:cs typeface="Fira Code" pitchFamily="1" charset="0"/>
              </a:rPr>
            </a:br>
            <a:r>
              <a:rPr lang="de-DE" sz="900" b="1">
                <a:latin typeface="Fira Code" pitchFamily="1" charset="0"/>
                <a:ea typeface="Fira Code" pitchFamily="1" charset="0"/>
                <a:cs typeface="Fira Code" pitchFamily="1" charset="0"/>
              </a:rPr>
              <a:t>Strings : {did=did:plc:zfubrgofk23trzj7bapmym2d}</a:t>
            </a:r>
          </a:p>
          <a:p>
            <a:endParaRPr lang="de-DE" sz="900" b="1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br>
              <a:rPr lang="de-DE" sz="900">
                <a:latin typeface="Fira Code" pitchFamily="1" charset="0"/>
                <a:ea typeface="Fira Code" pitchFamily="1" charset="0"/>
                <a:cs typeface="Fira Code" pitchFamily="1" charset="0"/>
              </a:rPr>
            </a:br>
            <a:r>
              <a:rPr lang="de-DE" sz="900" b="1">
                <a:latin typeface="Fira Code" pitchFamily="1" charset="0"/>
                <a:ea typeface="Fira Code" pitchFamily="1" charset="0"/>
                <a:cs typeface="Fira Code" pitchFamily="1" charset="0"/>
              </a:rPr>
              <a:t>TEST-Account</a:t>
            </a:r>
          </a:p>
          <a:p>
            <a:endParaRPr lang="de-DE" sz="90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r>
              <a:rPr lang="de-DE" sz="900">
                <a:latin typeface="Fira Code" pitchFamily="1" charset="0"/>
                <a:ea typeface="Fira Code" pitchFamily="1" charset="0"/>
                <a:cs typeface="Fira Code" pitchFamily="1" charset="0"/>
              </a:rPr>
              <a:t>Resolve-DnsName -Type TXT -Name _atproto.dev.butz.io | fl</a:t>
            </a:r>
            <a:br>
              <a:rPr lang="de-DE" sz="900">
                <a:latin typeface="Fira Code" pitchFamily="1" charset="0"/>
                <a:ea typeface="Fira Code" pitchFamily="1" charset="0"/>
                <a:cs typeface="Fira Code" pitchFamily="1" charset="0"/>
              </a:rPr>
            </a:br>
            <a:br>
              <a:rPr lang="de-DE" sz="900">
                <a:latin typeface="Fira Code" pitchFamily="1" charset="0"/>
                <a:ea typeface="Fira Code" pitchFamily="1" charset="0"/>
                <a:cs typeface="Fira Code" pitchFamily="1" charset="0"/>
              </a:rPr>
            </a:br>
            <a:r>
              <a:rPr lang="de-DE" sz="900" b="1">
                <a:latin typeface="Fira Code" pitchFamily="1" charset="0"/>
                <a:ea typeface="Fira Code" pitchFamily="1" charset="0"/>
                <a:cs typeface="Fira Code" pitchFamily="1" charset="0"/>
              </a:rPr>
              <a:t>Name    : _atproto.dev.butz.io</a:t>
            </a:r>
            <a:br>
              <a:rPr lang="de-DE" sz="900" b="1">
                <a:latin typeface="Fira Code" pitchFamily="1" charset="0"/>
                <a:ea typeface="Fira Code" pitchFamily="1" charset="0"/>
                <a:cs typeface="Fira Code" pitchFamily="1" charset="0"/>
              </a:rPr>
            </a:br>
            <a:r>
              <a:rPr lang="de-DE" sz="900" b="1">
                <a:latin typeface="Fira Code" pitchFamily="1" charset="0"/>
                <a:ea typeface="Fira Code" pitchFamily="1" charset="0"/>
                <a:cs typeface="Fira Code" pitchFamily="1" charset="0"/>
              </a:rPr>
              <a:t>Type    : TXT</a:t>
            </a:r>
            <a:br>
              <a:rPr lang="de-DE" sz="900" b="1">
                <a:latin typeface="Fira Code" pitchFamily="1" charset="0"/>
                <a:ea typeface="Fira Code" pitchFamily="1" charset="0"/>
                <a:cs typeface="Fira Code" pitchFamily="1" charset="0"/>
              </a:rPr>
            </a:br>
            <a:r>
              <a:rPr lang="de-DE" sz="900" b="1">
                <a:latin typeface="Fira Code" pitchFamily="1" charset="0"/>
                <a:ea typeface="Fira Code" pitchFamily="1" charset="0"/>
                <a:cs typeface="Fira Code" pitchFamily="1" charset="0"/>
              </a:rPr>
              <a:t>TTL     : 3276</a:t>
            </a:r>
            <a:br>
              <a:rPr lang="de-DE" sz="900" b="1">
                <a:latin typeface="Fira Code" pitchFamily="1" charset="0"/>
                <a:ea typeface="Fira Code" pitchFamily="1" charset="0"/>
                <a:cs typeface="Fira Code" pitchFamily="1" charset="0"/>
              </a:rPr>
            </a:br>
            <a:r>
              <a:rPr lang="de-DE" sz="900" b="1">
                <a:latin typeface="Fira Code" pitchFamily="1" charset="0"/>
                <a:ea typeface="Fira Code" pitchFamily="1" charset="0"/>
                <a:cs typeface="Fira Code" pitchFamily="1" charset="0"/>
              </a:rPr>
              <a:t>Strings : {did=did:plc:kklrh34ii6m4eunzjsp32api}</a:t>
            </a:r>
            <a:endParaRPr lang="en-DE" sz="90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49884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App passwords can also be used to simply login to the website. This way you can use a 2</a:t>
            </a:r>
            <a:r>
              <a:rPr lang="en-US" baseline="30000"/>
              <a:t>nd</a:t>
            </a:r>
            <a:r>
              <a:rPr lang="en-US"/>
              <a:t> factor authentication for the main password while simplifying login with the username/apppassword approach.</a:t>
            </a:r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79529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app pw has been revoked.</a:t>
            </a:r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52899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This is a refresh token.</a:t>
            </a:r>
          </a:p>
          <a:p>
            <a:endParaRPr lang="en-US"/>
          </a:p>
          <a:p>
            <a:r>
              <a:rPr lang="en-US"/>
              <a:t>A website by Microsoft to decode "JSON web tokens" (JWT):</a:t>
            </a:r>
          </a:p>
          <a:p>
            <a:r>
              <a:rPr lang="en-US">
                <a:hlinkClick r:id="rId3"/>
              </a:rPr>
              <a:t>https://jwt.ms</a:t>
            </a:r>
            <a:endParaRPr lang="en-US"/>
          </a:p>
          <a:p>
            <a:endParaRPr lang="de-DE"/>
          </a:p>
          <a:p>
            <a:r>
              <a:rPr lang="de-DE"/>
              <a:t>More about JWTs:</a:t>
            </a:r>
          </a:p>
          <a:p>
            <a:r>
              <a:rPr lang="de-DE">
                <a:hlinkClick r:id="rId4"/>
              </a:rPr>
              <a:t>https://en.wikipedia.org/wiki/JSON_Web_Token</a:t>
            </a:r>
            <a:endParaRPr lang="de-DE"/>
          </a:p>
          <a:p>
            <a:endParaRPr lang="de-DE"/>
          </a:p>
          <a:p>
            <a:r>
              <a:rPr lang="de-DE"/>
              <a:t>I used this module during the demo:</a:t>
            </a:r>
          </a:p>
          <a:p>
            <a:r>
              <a:rPr lang="de-DE">
                <a:hlinkClick r:id="rId5"/>
              </a:rPr>
              <a:t>https://github.com/darrenjrobinson/JWTDetails</a:t>
            </a:r>
            <a:endParaRPr lang="de-DE"/>
          </a:p>
          <a:p>
            <a:r>
              <a:rPr lang="de-DE">
                <a:hlinkClick r:id="rId6"/>
              </a:rPr>
              <a:t>https://www.powershellgallery.com/packages/JWTDetails/1.0.3</a:t>
            </a:r>
            <a:endParaRPr lang="de-DE"/>
          </a:p>
          <a:p>
            <a:endParaRPr lang="de-DE"/>
          </a:p>
          <a:p>
            <a:endParaRPr lang="de-DE"/>
          </a:p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56730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978D6-C5AB-4B5E-21EF-81A753FCE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D146D42-75E0-8F1A-2AD3-F4F32BD21F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7BF2B65-4BF9-7328-6271-EA63D537BD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This is an access token.</a:t>
            </a:r>
          </a:p>
          <a:p>
            <a:endParaRPr lang="de-DE"/>
          </a:p>
          <a:p>
            <a:r>
              <a:rPr lang="de-DE"/>
              <a:t>Multiple tokens are provided. An ID or refresh token, that might last for a longer time period, while access tokens have a shorter lifetime.</a:t>
            </a:r>
          </a:p>
          <a:p>
            <a:endParaRPr lang="de-DE"/>
          </a:p>
          <a:p>
            <a:r>
              <a:rPr lang="de-DE">
                <a:hlinkClick r:id="rId3"/>
              </a:rPr>
              <a:t>https://auth0.com/blog/refresh-tokens-what-are-they-and-when-to-use-them/</a:t>
            </a:r>
            <a:endParaRPr lang="de-DE"/>
          </a:p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18B91C2-4797-A847-A293-855E863C39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5174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https://docs.bsky.app/docs/get-started</a:t>
            </a:r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Documentation of in terms of Bluesky and the AT protocol is extremely detailed. This makes it also valuable for "vibe coding", the auto-creation of code using AI. </a:t>
            </a:r>
          </a:p>
          <a:p>
            <a:endParaRPr lang="en-US"/>
          </a:p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3456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These tokens are provided by the fine people of Token2.</a:t>
            </a:r>
          </a:p>
          <a:p>
            <a:r>
              <a:rPr lang="de-DE">
                <a:hlinkClick r:id="rId3"/>
              </a:rPr>
              <a:t>https://token2.com/</a:t>
            </a:r>
            <a:endParaRPr lang="de-DE"/>
          </a:p>
          <a:p>
            <a:endParaRPr lang="de-DE"/>
          </a:p>
          <a:p>
            <a:r>
              <a:rPr lang="de-DE"/>
              <a:t>Thanks for your support! </a:t>
            </a:r>
          </a:p>
          <a:p>
            <a:r>
              <a:rPr lang="de-DE"/>
              <a:t>Merci pour votre soutien!</a:t>
            </a:r>
          </a:p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28762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https://bsky.app/profile/pshnuts.bsky.social/post/3lbry4dzsb72a</a:t>
            </a:r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2293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5348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The famous bridge between  Copenhagen/Denmark and Malmö/Sweden, the</a:t>
            </a:r>
          </a:p>
          <a:p>
            <a:r>
              <a:rPr lang="de-DE" b="1"/>
              <a:t>Öresund bridge</a:t>
            </a:r>
          </a:p>
          <a:p>
            <a:r>
              <a:rPr lang="de-DE">
                <a:hlinkClick r:id="rId3"/>
              </a:rPr>
              <a:t>https://en.wikipedia.org/wiki/%C3%98resund_Bridge</a:t>
            </a:r>
          </a:p>
          <a:p>
            <a:endParaRPr lang="de-DE">
              <a:hlinkClick r:id="rId3"/>
            </a:endParaRPr>
          </a:p>
          <a:p>
            <a:r>
              <a:rPr lang="de-DE" b="1"/>
              <a:t>The fedi bridge service</a:t>
            </a:r>
            <a:endParaRPr lang="de-DE" b="1">
              <a:hlinkClick r:id="rId3"/>
            </a:endParaRPr>
          </a:p>
          <a:p>
            <a:r>
              <a:rPr lang="de-DE">
                <a:hlinkClick r:id="rId3"/>
              </a:rPr>
              <a:t>https://fed.brid.gy/</a:t>
            </a:r>
            <a:endParaRPr lang="de-DE"/>
          </a:p>
          <a:p>
            <a:endParaRPr lang="de-DE"/>
          </a:p>
          <a:p>
            <a:r>
              <a:rPr lang="de-DE"/>
              <a:t>This is an independent service that acts a proxy between the fediverse and Bluesky. </a:t>
            </a:r>
          </a:p>
          <a:p>
            <a:r>
              <a:rPr lang="de-DE"/>
              <a:t>You should definitely check this out. </a:t>
            </a:r>
          </a:p>
          <a:p>
            <a:endParaRPr lang="de-DE"/>
          </a:p>
          <a:p>
            <a:r>
              <a:rPr lang="de-DE"/>
              <a:t>You will find the Bluesky account of @psconf.eu via:</a:t>
            </a:r>
          </a:p>
          <a:p>
            <a:r>
              <a:rPr lang="de-DE">
                <a:hlinkClick r:id="rId4"/>
              </a:rPr>
              <a:t>https://twit.social/@psconf.eu@bsky.brid.gy</a:t>
            </a:r>
            <a:endParaRPr lang="de-DE"/>
          </a:p>
          <a:p>
            <a:endParaRPr lang="de-DE"/>
          </a:p>
          <a:p>
            <a:r>
              <a:rPr lang="de-DE"/>
              <a:t>.. or the other way around (my account): </a:t>
            </a:r>
          </a:p>
          <a:p>
            <a:r>
              <a:rPr lang="de-DE">
                <a:hlinkClick r:id="rId5"/>
              </a:rPr>
              <a:t>https://bsky.app/profile/thorstenbutz.twit.social.ap.brid.gy</a:t>
            </a:r>
            <a:endParaRPr lang="de-DE"/>
          </a:p>
          <a:p>
            <a:endParaRPr lang="en-US"/>
          </a:p>
          <a:p>
            <a:endParaRPr lang="en-US"/>
          </a:p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62835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"What Are Refresh Tokens and How to Use Them Securely"</a:t>
            </a:r>
          </a:p>
          <a:p>
            <a:r>
              <a:rPr lang="de-DE">
                <a:hlinkClick r:id="rId3"/>
              </a:rPr>
              <a:t>https://auth0.com/blog/refresh-tokens-what-are-they-and-when-to-use-them/</a:t>
            </a:r>
            <a:endParaRPr lang="de-DE"/>
          </a:p>
          <a:p>
            <a:endParaRPr lang="en-US"/>
          </a:p>
          <a:p>
            <a:r>
              <a:rPr lang="en-US"/>
              <a:t>Highly recommended articles about authentication:</a:t>
            </a:r>
          </a:p>
          <a:p>
            <a:r>
              <a:rPr lang="de-DE">
                <a:hlinkClick r:id="rId4"/>
              </a:rPr>
              <a:t>https://syfuhs.net/understanding-windows-auth</a:t>
            </a:r>
            <a:endParaRPr lang="de-DE"/>
          </a:p>
          <a:p>
            <a:endParaRPr lang="de-DE"/>
          </a:p>
          <a:p>
            <a:r>
              <a:rPr lang="de-DE"/>
              <a:t>"What is Kerberos?"</a:t>
            </a:r>
          </a:p>
          <a:p>
            <a:r>
              <a:rPr lang="de-DE"/>
              <a:t>https://www.vaadata.com/blog/what-is-kerberos-kerberos-authentication-explained/</a:t>
            </a:r>
          </a:p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51684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Thanks for having me! </a:t>
            </a:r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6201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1EDA0-BE05-849A-A718-2DA31354A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71EBA5-2732-E6B2-174E-166B4D5DC1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F04E6C-68EC-08C8-82DE-86454F250C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FD4F4-86CE-C4FC-23AE-395E9996BE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321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7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726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June 24, 2025</a:t>
            </a:r>
          </a:p>
          <a:p>
            <a:r>
              <a:rPr lang="en-US"/>
              <a:t>Malmö, Sweden</a:t>
            </a:r>
          </a:p>
          <a:p>
            <a:r>
              <a:rPr lang="en-US"/>
              <a:t>Room 4</a:t>
            </a:r>
          </a:p>
          <a:p>
            <a:r>
              <a:rPr lang="en-US"/>
              <a:t>16:00 h </a:t>
            </a:r>
          </a:p>
          <a:p>
            <a:endParaRPr lang="en-US"/>
          </a:p>
          <a:p>
            <a:r>
              <a:rPr lang="en-US"/>
              <a:t>Get the code and follow along!</a:t>
            </a:r>
          </a:p>
          <a:p>
            <a:pPr>
              <a:lnSpc>
                <a:spcPct val="150000"/>
              </a:lnSpc>
            </a:pPr>
            <a:r>
              <a:rPr lang="de-DE" sz="1000">
                <a:latin typeface="Fira Code" pitchFamily="1" charset="0"/>
                <a:ea typeface="Fira Code" pitchFamily="1" charset="0"/>
                <a:cs typeface="Fira Code" pitchFamily="1" charset="0"/>
              </a:rPr>
              <a:t>winget install --id Git.Git</a:t>
            </a:r>
          </a:p>
          <a:p>
            <a:pPr>
              <a:lnSpc>
                <a:spcPct val="150000"/>
              </a:lnSpc>
            </a:pPr>
            <a:r>
              <a:rPr lang="de-DE" sz="1000">
                <a:latin typeface="Fira Code" pitchFamily="1" charset="0"/>
                <a:ea typeface="Fira Code" pitchFamily="1" charset="0"/>
                <a:cs typeface="Fira Code" pitchFamily="1" charset="0"/>
              </a:rPr>
              <a:t>git clone </a:t>
            </a:r>
            <a:r>
              <a:rPr lang="de-DE" sz="1000">
                <a:latin typeface="Fira Code" pitchFamily="1" charset="0"/>
                <a:ea typeface="Fira Code" pitchFamily="1" charset="0"/>
                <a:cs typeface="Fira Code" pitchFamily="1" charset="0"/>
                <a:hlinkClick r:id="rId3"/>
              </a:rPr>
              <a:t>https://github.com/thorstenbutz/bsky</a:t>
            </a:r>
            <a:endParaRPr lang="de-DE" sz="100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>
              <a:lnSpc>
                <a:spcPct val="150000"/>
              </a:lnSpc>
            </a:pPr>
            <a:endParaRPr lang="de-DE" sz="100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>
              <a:lnSpc>
                <a:spcPct val="150000"/>
              </a:lnSpc>
            </a:pPr>
            <a:r>
              <a:rPr lang="en-US"/>
              <a:t>Watch the recording:</a:t>
            </a:r>
            <a:endParaRPr lang="de-DE">
              <a:ea typeface="Fira Code" pitchFamily="1" charset="0"/>
              <a:cs typeface="Fira Code" pitchFamily="1" charset="0"/>
            </a:endParaRPr>
          </a:p>
          <a:p>
            <a:pPr>
              <a:lnSpc>
                <a:spcPct val="150000"/>
              </a:lnSpc>
            </a:pPr>
            <a:r>
              <a:rPr lang="de-DE" sz="1000">
                <a:latin typeface="Fira Code" pitchFamily="1" charset="0"/>
                <a:ea typeface="Fira Code" pitchFamily="1" charset="0"/>
                <a:cs typeface="Fira Code" pitchFamily="1" charset="0"/>
              </a:rPr>
              <a:t>https://youtu.be/balTrnOsCVg</a:t>
            </a:r>
          </a:p>
          <a:p>
            <a:endParaRPr lang="de-DE"/>
          </a:p>
          <a:p>
            <a:endParaRPr lang="de-DE"/>
          </a:p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353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Thanks to all the sponsors and – most important – to all the delegates, that make/made it possible to come together.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9600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 love cycling and my favourite tour (picture above) is the "11 steden tocht"  (11 cities tour): </a:t>
            </a:r>
            <a:r>
              <a:rPr lang="en-US">
                <a:hlinkClick r:id="rId3"/>
              </a:rPr>
              <a:t>https://www.fietselfstedentocht.frl/</a:t>
            </a:r>
            <a:endParaRPr lang="en-US"/>
          </a:p>
          <a:p>
            <a:endParaRPr lang="en-US"/>
          </a:p>
          <a:p>
            <a:r>
              <a:rPr lang="en-US"/>
              <a:t>You should definitely try this! </a:t>
            </a:r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3431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find me an lots of social networks. </a:t>
            </a:r>
          </a:p>
          <a:p>
            <a:r>
              <a:rPr lang="de-DE">
                <a:hlinkClick r:id="rId3"/>
              </a:rPr>
              <a:t>https://bsky.app/profile/thorsten.butz.io</a:t>
            </a:r>
            <a:endParaRPr lang="de-DE"/>
          </a:p>
          <a:p>
            <a:r>
              <a:rPr lang="de-DE">
                <a:hlinkClick r:id="rId4"/>
              </a:rPr>
              <a:t>https://twit.social/@thorstenbutz</a:t>
            </a:r>
            <a:endParaRPr lang="de-DE"/>
          </a:p>
          <a:p>
            <a:r>
              <a:rPr lang="de-DE">
                <a:hlinkClick r:id="rId5"/>
              </a:rPr>
              <a:t>https://x.com/thorstenbutz</a:t>
            </a:r>
            <a:endParaRPr lang="de-DE"/>
          </a:p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008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>
                <a:hlinkClick r:id="rId3"/>
              </a:rPr>
              <a:t>https://swat.io/en/learn/x-alternatives-bluesky-threads-mastodon/</a:t>
            </a:r>
            <a:endParaRPr lang="de-DE"/>
          </a:p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8545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7957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341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blue">
    <p:bg>
      <p:bgPr>
        <a:solidFill>
          <a:srgbClr val="3462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861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1666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5659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332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1.png"/><Relationship Id="rId18" Type="http://schemas.openxmlformats.org/officeDocument/2006/relationships/image" Target="../media/image8.png"/><Relationship Id="rId3" Type="http://schemas.openxmlformats.org/officeDocument/2006/relationships/slideLayout" Target="../slideLayouts/slideLayout10.xml"/><Relationship Id="rId21" Type="http://schemas.openxmlformats.org/officeDocument/2006/relationships/image" Target="../media/image11.svg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4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7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24" Type="http://schemas.openxmlformats.org/officeDocument/2006/relationships/image" Target="../media/image4.png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6.svg"/><Relationship Id="rId23" Type="http://schemas.openxmlformats.org/officeDocument/2006/relationships/image" Target="../media/image13.svg"/><Relationship Id="rId10" Type="http://schemas.openxmlformats.org/officeDocument/2006/relationships/slideLayout" Target="../slideLayouts/slideLayout17.xml"/><Relationship Id="rId19" Type="http://schemas.openxmlformats.org/officeDocument/2006/relationships/image" Target="../media/image9.svg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image" Target="../media/image5.png"/><Relationship Id="rId22" Type="http://schemas.openxmlformats.org/officeDocument/2006/relationships/image" Target="../media/image1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5" name="Image 4" descr="Une image contenant Police, Graphique, graphisme, capture d’écran&#10;&#10;Description générée automatiquement">
            <a:extLst>
              <a:ext uri="{FF2B5EF4-FFF2-40B4-BE49-F238E27FC236}">
                <a16:creationId xmlns:a16="http://schemas.microsoft.com/office/drawing/2014/main" id="{4BAF5A96-834B-D12C-CB6C-63FE0247752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00" y="6138849"/>
            <a:ext cx="2720050" cy="52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427B60B6-58D4-7B9F-C29A-CE66AF93F596}"/>
              </a:ext>
            </a:extLst>
          </p:cNvPr>
          <p:cNvSpPr txBox="1">
            <a:spLocks/>
          </p:cNvSpPr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5000">
                <a:latin typeface="Stencil" panose="040409050D0802020404" pitchFamily="82" charset="0"/>
              </a:rPr>
              <a:t> </a:t>
            </a:r>
            <a:endParaRPr lang="en-DE" sz="25000"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877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6614F594-CCFE-0078-A4EF-77F96CD8D791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rgbClr val="346296"/>
                </a:solidFill>
              </a:rPr>
              <a:t>@thorsten.butz.io</a:t>
            </a:r>
          </a:p>
        </p:txBody>
      </p:sp>
      <p:pic>
        <p:nvPicPr>
          <p:cNvPr id="6" name="Grafik 5" descr="Ein Bild, das Schmetterling, Nachtfalter und Schmetterlinge, Kreativität enthält.&#10;&#10;KI-generierte Inhalte können fehlerhaft sein.">
            <a:extLst>
              <a:ext uri="{FF2B5EF4-FFF2-40B4-BE49-F238E27FC236}">
                <a16:creationId xmlns:a16="http://schemas.microsoft.com/office/drawing/2014/main" id="{147D96A5-ACF4-AC1F-796A-18C41A4DFE1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701" y="6372236"/>
            <a:ext cx="324567" cy="28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rgbClr val="346296"/>
                </a:solidFill>
              </a:rPr>
              <a:t>@thorsten.butz.io</a:t>
            </a: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59BD5C5E-FB1B-A32E-1927-AB6A3C9A666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822738" y="196674"/>
            <a:ext cx="1062038" cy="904875"/>
          </a:xfrm>
          <a:prstGeom prst="rect">
            <a:avLst/>
          </a:prstGeom>
        </p:spPr>
      </p:pic>
      <p:pic>
        <p:nvPicPr>
          <p:cNvPr id="11" name="Image 10" descr="Une image contenant capture d’écran, ligne, Graphique, Bleu électrique&#10;&#10;Description générée automatiquement">
            <a:extLst>
              <a:ext uri="{FF2B5EF4-FFF2-40B4-BE49-F238E27FC236}">
                <a16:creationId xmlns:a16="http://schemas.microsoft.com/office/drawing/2014/main" id="{8F580B04-0A71-F403-17DA-BF3F734827E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037" y="7223125"/>
            <a:ext cx="342783" cy="350754"/>
          </a:xfrm>
          <a:prstGeom prst="rect">
            <a:avLst/>
          </a:prstGeom>
        </p:spPr>
      </p:pic>
      <p:pic>
        <p:nvPicPr>
          <p:cNvPr id="5" name="Image 4" descr="Une image contenant Police, Graphique, graphisme, capture d’écran&#10;&#10;Description générée automatiquement">
            <a:extLst>
              <a:ext uri="{FF2B5EF4-FFF2-40B4-BE49-F238E27FC236}">
                <a16:creationId xmlns:a16="http://schemas.microsoft.com/office/drawing/2014/main" id="{BEDCEE56-1BA9-8210-7BDF-2455F87929E9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716" y="1147469"/>
            <a:ext cx="1169451" cy="22712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80E3E8C-DF49-F4D9-F946-C4029D59A901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093704" y="7118328"/>
            <a:ext cx="599377" cy="52945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7993CF2-D471-C367-F11D-2C82E9BD5DE0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841899" y="7128823"/>
            <a:ext cx="528418" cy="56501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C370AA7-6413-A948-DD0A-C545DF57BA05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573752" y="7152431"/>
            <a:ext cx="565019" cy="565019"/>
          </a:xfrm>
          <a:prstGeom prst="rect">
            <a:avLst/>
          </a:prstGeom>
        </p:spPr>
      </p:pic>
      <p:pic>
        <p:nvPicPr>
          <p:cNvPr id="12" name="Grafik 11" descr="Ein Bild, das Schmetterling, Nachtfalter und Schmetterlinge, Kreativität enthält.&#10;&#10;KI-generierte Inhalte können fehlerhaft sein.">
            <a:extLst>
              <a:ext uri="{FF2B5EF4-FFF2-40B4-BE49-F238E27FC236}">
                <a16:creationId xmlns:a16="http://schemas.microsoft.com/office/drawing/2014/main" id="{DE1850BA-5329-EF64-6D39-E491265A5F5D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701" y="6372236"/>
            <a:ext cx="324567" cy="28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7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svg"/><Relationship Id="rId11" Type="http://schemas.openxmlformats.org/officeDocument/2006/relationships/image" Target="../media/image17.png"/><Relationship Id="rId5" Type="http://schemas.openxmlformats.org/officeDocument/2006/relationships/image" Target="../media/image10.png"/><Relationship Id="rId10" Type="http://schemas.openxmlformats.org/officeDocument/2006/relationships/image" Target="../media/image4.png"/><Relationship Id="rId4" Type="http://schemas.openxmlformats.org/officeDocument/2006/relationships/image" Target="../media/image9.svg"/><Relationship Id="rId9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9.png"/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svg"/><Relationship Id="rId11" Type="http://schemas.openxmlformats.org/officeDocument/2006/relationships/image" Target="../media/image17.png"/><Relationship Id="rId5" Type="http://schemas.openxmlformats.org/officeDocument/2006/relationships/image" Target="../media/image10.png"/><Relationship Id="rId15" Type="http://schemas.openxmlformats.org/officeDocument/2006/relationships/image" Target="../media/image21.png"/><Relationship Id="rId10" Type="http://schemas.openxmlformats.org/officeDocument/2006/relationships/image" Target="../media/image4.png"/><Relationship Id="rId4" Type="http://schemas.openxmlformats.org/officeDocument/2006/relationships/image" Target="../media/image9.svg"/><Relationship Id="rId9" Type="http://schemas.openxmlformats.org/officeDocument/2006/relationships/image" Target="../media/image13.svg"/><Relationship Id="rId1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4">
            <a:extLst>
              <a:ext uri="{FF2B5EF4-FFF2-40B4-BE49-F238E27FC236}">
                <a16:creationId xmlns:a16="http://schemas.microsoft.com/office/drawing/2014/main" id="{809AEE8A-18D7-1416-458A-74747BCBEC0A}"/>
              </a:ext>
            </a:extLst>
          </p:cNvPr>
          <p:cNvSpPr/>
          <p:nvPr/>
        </p:nvSpPr>
        <p:spPr>
          <a:xfrm>
            <a:off x="931497" y="1945812"/>
            <a:ext cx="10329006" cy="2539157"/>
          </a:xfrm>
          <a:custGeom>
            <a:avLst/>
            <a:gdLst>
              <a:gd name="connsiteX0" fmla="*/ 3322638 w 3467100"/>
              <a:gd name="connsiteY0" fmla="*/ 2024062 h 2024061"/>
              <a:gd name="connsiteX1" fmla="*/ 144463 w 3467100"/>
              <a:gd name="connsiteY1" fmla="*/ 2024062 h 2024061"/>
              <a:gd name="connsiteX2" fmla="*/ 0 w 3467100"/>
              <a:gd name="connsiteY2" fmla="*/ 1889124 h 2024061"/>
              <a:gd name="connsiteX3" fmla="*/ 0 w 3467100"/>
              <a:gd name="connsiteY3" fmla="*/ 0 h 2024061"/>
              <a:gd name="connsiteX4" fmla="*/ 3467100 w 3467100"/>
              <a:gd name="connsiteY4" fmla="*/ 0 h 2024061"/>
              <a:gd name="connsiteX5" fmla="*/ 3467100 w 3467100"/>
              <a:gd name="connsiteY5" fmla="*/ 1889124 h 2024061"/>
              <a:gd name="connsiteX6" fmla="*/ 3322638 w 3467100"/>
              <a:gd name="connsiteY6" fmla="*/ 2024062 h 202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7100" h="2024061">
                <a:moveTo>
                  <a:pt x="3322638" y="2024062"/>
                </a:moveTo>
                <a:lnTo>
                  <a:pt x="144463" y="2024062"/>
                </a:lnTo>
                <a:cubicBezTo>
                  <a:pt x="65008" y="2024062"/>
                  <a:pt x="0" y="1963340"/>
                  <a:pt x="0" y="1889124"/>
                </a:cubicBezTo>
                <a:lnTo>
                  <a:pt x="0" y="0"/>
                </a:lnTo>
                <a:lnTo>
                  <a:pt x="3467100" y="0"/>
                </a:lnTo>
                <a:lnTo>
                  <a:pt x="3467100" y="1889124"/>
                </a:lnTo>
                <a:cubicBezTo>
                  <a:pt x="3467100" y="1963340"/>
                  <a:pt x="3402092" y="2024062"/>
                  <a:pt x="3322638" y="2024062"/>
                </a:cubicBezTo>
                <a:close/>
              </a:path>
            </a:pathLst>
          </a:custGeom>
          <a:solidFill>
            <a:schemeClr val="tx1"/>
          </a:solidFill>
          <a:ln w="7223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3" name="Freeform: Shape 5">
            <a:extLst>
              <a:ext uri="{FF2B5EF4-FFF2-40B4-BE49-F238E27FC236}">
                <a16:creationId xmlns:a16="http://schemas.microsoft.com/office/drawing/2014/main" id="{FFE355E1-2D1F-E14D-8264-46E41EF5E00F}"/>
              </a:ext>
            </a:extLst>
          </p:cNvPr>
          <p:cNvSpPr/>
          <p:nvPr/>
        </p:nvSpPr>
        <p:spPr>
          <a:xfrm>
            <a:off x="931497" y="1817623"/>
            <a:ext cx="3467100" cy="432990"/>
          </a:xfrm>
          <a:custGeom>
            <a:avLst/>
            <a:gdLst>
              <a:gd name="connsiteX0" fmla="*/ 0 w 1155700"/>
              <a:gd name="connsiteY0" fmla="*/ 472281 h 472281"/>
              <a:gd name="connsiteX1" fmla="*/ 1155700 w 1155700"/>
              <a:gd name="connsiteY1" fmla="*/ 472281 h 472281"/>
              <a:gd name="connsiteX2" fmla="*/ 1155700 w 1155700"/>
              <a:gd name="connsiteY2" fmla="*/ 0 h 472281"/>
              <a:gd name="connsiteX3" fmla="*/ 144463 w 1155700"/>
              <a:gd name="connsiteY3" fmla="*/ 0 h 472281"/>
              <a:gd name="connsiteX4" fmla="*/ 0 w 1155700"/>
              <a:gd name="connsiteY4" fmla="*/ 134937 h 472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700" h="472281">
                <a:moveTo>
                  <a:pt x="0" y="472281"/>
                </a:moveTo>
                <a:lnTo>
                  <a:pt x="1155700" y="472281"/>
                </a:lnTo>
                <a:lnTo>
                  <a:pt x="1155700" y="0"/>
                </a:lnTo>
                <a:lnTo>
                  <a:pt x="144463" y="0"/>
                </a:lnTo>
                <a:cubicBezTo>
                  <a:pt x="65008" y="0"/>
                  <a:pt x="0" y="60722"/>
                  <a:pt x="0" y="134937"/>
                </a:cubicBezTo>
                <a:close/>
              </a:path>
            </a:pathLst>
          </a:custGeom>
          <a:solidFill>
            <a:srgbClr val="CCCCCC"/>
          </a:solidFill>
          <a:ln w="7223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4" name="Freeform: Shape 6">
            <a:extLst>
              <a:ext uri="{FF2B5EF4-FFF2-40B4-BE49-F238E27FC236}">
                <a16:creationId xmlns:a16="http://schemas.microsoft.com/office/drawing/2014/main" id="{87D139DA-EB79-6156-7BD3-55931795185B}"/>
              </a:ext>
            </a:extLst>
          </p:cNvPr>
          <p:cNvSpPr/>
          <p:nvPr/>
        </p:nvSpPr>
        <p:spPr>
          <a:xfrm>
            <a:off x="4362450" y="1817622"/>
            <a:ext cx="3467100" cy="432990"/>
          </a:xfrm>
          <a:custGeom>
            <a:avLst/>
            <a:gdLst>
              <a:gd name="connsiteX0" fmla="*/ 1155700 w 1155700"/>
              <a:gd name="connsiteY0" fmla="*/ 0 h 472281"/>
              <a:gd name="connsiteX1" fmla="*/ 0 w 1155700"/>
              <a:gd name="connsiteY1" fmla="*/ 0 h 472281"/>
              <a:gd name="connsiteX2" fmla="*/ 0 w 1155700"/>
              <a:gd name="connsiteY2" fmla="*/ 472281 h 472281"/>
              <a:gd name="connsiteX3" fmla="*/ 1155700 w 1155700"/>
              <a:gd name="connsiteY3" fmla="*/ 472281 h 472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5700" h="472281">
                <a:moveTo>
                  <a:pt x="1155700" y="0"/>
                </a:moveTo>
                <a:lnTo>
                  <a:pt x="0" y="0"/>
                </a:lnTo>
                <a:lnTo>
                  <a:pt x="0" y="472281"/>
                </a:lnTo>
                <a:lnTo>
                  <a:pt x="1155700" y="472281"/>
                </a:lnTo>
                <a:close/>
              </a:path>
            </a:pathLst>
          </a:custGeom>
          <a:solidFill>
            <a:srgbClr val="999999"/>
          </a:solidFill>
          <a:ln w="7223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5" name="Freeform: Shape 7">
            <a:extLst>
              <a:ext uri="{FF2B5EF4-FFF2-40B4-BE49-F238E27FC236}">
                <a16:creationId xmlns:a16="http://schemas.microsoft.com/office/drawing/2014/main" id="{7F2F4199-514D-74BB-ADEE-BFB3F22F53D7}"/>
              </a:ext>
            </a:extLst>
          </p:cNvPr>
          <p:cNvSpPr/>
          <p:nvPr/>
        </p:nvSpPr>
        <p:spPr>
          <a:xfrm>
            <a:off x="7793403" y="1817622"/>
            <a:ext cx="3467100" cy="432989"/>
          </a:xfrm>
          <a:custGeom>
            <a:avLst/>
            <a:gdLst>
              <a:gd name="connsiteX0" fmla="*/ 1155700 w 1155700"/>
              <a:gd name="connsiteY0" fmla="*/ 472281 h 472281"/>
              <a:gd name="connsiteX1" fmla="*/ 0 w 1155700"/>
              <a:gd name="connsiteY1" fmla="*/ 472281 h 472281"/>
              <a:gd name="connsiteX2" fmla="*/ 0 w 1155700"/>
              <a:gd name="connsiteY2" fmla="*/ 0 h 472281"/>
              <a:gd name="connsiteX3" fmla="*/ 1011238 w 1155700"/>
              <a:gd name="connsiteY3" fmla="*/ 0 h 472281"/>
              <a:gd name="connsiteX4" fmla="*/ 1155700 w 1155700"/>
              <a:gd name="connsiteY4" fmla="*/ 134937 h 472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700" h="472281">
                <a:moveTo>
                  <a:pt x="1155700" y="472281"/>
                </a:moveTo>
                <a:lnTo>
                  <a:pt x="0" y="472281"/>
                </a:lnTo>
                <a:lnTo>
                  <a:pt x="0" y="0"/>
                </a:lnTo>
                <a:lnTo>
                  <a:pt x="1011238" y="0"/>
                </a:lnTo>
                <a:cubicBezTo>
                  <a:pt x="1090692" y="0"/>
                  <a:pt x="1155700" y="60722"/>
                  <a:pt x="1155700" y="134937"/>
                </a:cubicBezTo>
                <a:close/>
              </a:path>
            </a:pathLst>
          </a:custGeom>
          <a:solidFill>
            <a:srgbClr val="666666"/>
          </a:solidFill>
          <a:ln w="7223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19EDBF6-CC9D-8BDF-CF3B-267D2447A96C}"/>
              </a:ext>
            </a:extLst>
          </p:cNvPr>
          <p:cNvSpPr txBox="1"/>
          <p:nvPr/>
        </p:nvSpPr>
        <p:spPr>
          <a:xfrm>
            <a:off x="946013" y="2405117"/>
            <a:ext cx="11405646" cy="2352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500">
                <a:solidFill>
                  <a:srgbClr val="F2F2F2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# &gt; </a:t>
            </a:r>
            <a:r>
              <a:rPr lang="de-DE" sz="2500">
                <a:solidFill>
                  <a:srgbClr val="F9F1A5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winget</a:t>
            </a:r>
            <a:r>
              <a:rPr lang="de-DE" sz="2500">
                <a:solidFill>
                  <a:srgbClr val="CCCCCC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de-DE" sz="2500">
                <a:solidFill>
                  <a:srgbClr val="F2F2F2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install</a:t>
            </a:r>
            <a:r>
              <a:rPr lang="de-DE" sz="2500">
                <a:solidFill>
                  <a:srgbClr val="CCCCCC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de-DE" sz="2500">
                <a:solidFill>
                  <a:srgbClr val="C4C4C4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--id</a:t>
            </a:r>
            <a:r>
              <a:rPr lang="de-DE" sz="2500">
                <a:solidFill>
                  <a:srgbClr val="CCCCCC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de-DE" sz="2500">
                <a:solidFill>
                  <a:srgbClr val="F2F2F2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Git.Git</a:t>
            </a:r>
          </a:p>
          <a:p>
            <a:pPr>
              <a:lnSpc>
                <a:spcPct val="150000"/>
              </a:lnSpc>
            </a:pPr>
            <a:r>
              <a:rPr lang="de-DE" sz="2500">
                <a:solidFill>
                  <a:srgbClr val="F2F2F2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# &gt; </a:t>
            </a:r>
            <a:r>
              <a:rPr lang="de-DE" sz="2500">
                <a:solidFill>
                  <a:srgbClr val="F9F1A5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git</a:t>
            </a:r>
            <a:r>
              <a:rPr lang="de-DE" sz="2500">
                <a:solidFill>
                  <a:srgbClr val="CCCCCC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de-DE" sz="2500">
                <a:solidFill>
                  <a:srgbClr val="F2F2F2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clone</a:t>
            </a:r>
            <a:r>
              <a:rPr lang="de-DE" sz="2500">
                <a:solidFill>
                  <a:srgbClr val="CCCCCC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de-DE" sz="2500">
                <a:solidFill>
                  <a:srgbClr val="F2F2F2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https://github.com/thorstenbutz/bsky</a:t>
            </a:r>
            <a:endParaRPr lang="en-DE" sz="250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>
              <a:lnSpc>
                <a:spcPct val="150000"/>
              </a:lnSpc>
            </a:pPr>
            <a:endParaRPr lang="de-DE" sz="2500">
              <a:solidFill>
                <a:srgbClr val="F2F2F2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>
              <a:lnSpc>
                <a:spcPct val="150000"/>
              </a:lnSpc>
            </a:pPr>
            <a:endParaRPr lang="en-DE" sz="250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F195FAE0-4D7C-CFF6-2C95-823A9D7D69DA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1" i="0" u="none" strike="noStrike" kern="1200" cap="none" spc="0" normalizeH="0" baseline="0" noProof="0">
                <a:ln>
                  <a:noFill/>
                </a:ln>
                <a:solidFill>
                  <a:srgbClr val="3B2B46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Next up: </a:t>
            </a:r>
            <a:r>
              <a:rPr kumimoji="0" lang="en-GB" sz="6000" b="1" i="0" u="none" strike="noStrike" kern="1200" cap="none" spc="0" normalizeH="0" baseline="0" noProof="0">
                <a:ln>
                  <a:noFill/>
                </a:ln>
                <a:solidFill>
                  <a:srgbClr val="164E78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Invoke-BlueSky</a:t>
            </a: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95F7189C-8F08-DD33-3C81-8DC5495BB16E}"/>
              </a:ext>
            </a:extLst>
          </p:cNvPr>
          <p:cNvGrpSpPr/>
          <p:nvPr/>
        </p:nvGrpSpPr>
        <p:grpSpPr>
          <a:xfrm>
            <a:off x="9089434" y="3978649"/>
            <a:ext cx="2512155" cy="3027382"/>
            <a:chOff x="2257081" y="4757684"/>
            <a:chExt cx="2512155" cy="3027382"/>
          </a:xfrm>
        </p:grpSpPr>
        <p:sp>
          <p:nvSpPr>
            <p:cNvPr id="22" name="Rechteck: abgerundete Ecken 21">
              <a:extLst>
                <a:ext uri="{FF2B5EF4-FFF2-40B4-BE49-F238E27FC236}">
                  <a16:creationId xmlns:a16="http://schemas.microsoft.com/office/drawing/2014/main" id="{2C6A28E3-7660-F705-3E03-296CE09649A0}"/>
                </a:ext>
              </a:extLst>
            </p:cNvPr>
            <p:cNvSpPr/>
            <p:nvPr/>
          </p:nvSpPr>
          <p:spPr>
            <a:xfrm>
              <a:off x="2257081" y="4757684"/>
              <a:ext cx="2512155" cy="1686404"/>
            </a:xfrm>
            <a:prstGeom prst="round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>
                  <a:solidFill>
                    <a:schemeClr val="tx1"/>
                  </a:solidFill>
                </a:rPr>
                <a:t>Follow</a:t>
              </a:r>
            </a:p>
            <a:p>
              <a:pPr algn="ctr"/>
              <a:r>
                <a:rPr lang="en-US" sz="4400">
                  <a:solidFill>
                    <a:schemeClr val="tx1"/>
                  </a:solidFill>
                </a:rPr>
                <a:t>along</a:t>
              </a:r>
              <a:endParaRPr lang="en-DE" sz="4400">
                <a:solidFill>
                  <a:schemeClr val="tx1"/>
                </a:solidFill>
              </a:endParaRPr>
            </a:p>
          </p:txBody>
        </p: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06F05DE4-4D46-177C-975D-88DA1F1A8784}"/>
                </a:ext>
              </a:extLst>
            </p:cNvPr>
            <p:cNvCxnSpPr>
              <a:cxnSpLocks/>
            </p:cNvCxnSpPr>
            <p:nvPr/>
          </p:nvCxnSpPr>
          <p:spPr>
            <a:xfrm>
              <a:off x="3606595" y="6444088"/>
              <a:ext cx="0" cy="134097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E631DD80-D770-F43D-B7D9-F649F45C57EE}"/>
                </a:ext>
              </a:extLst>
            </p:cNvPr>
            <p:cNvCxnSpPr>
              <a:cxnSpLocks/>
            </p:cNvCxnSpPr>
            <p:nvPr/>
          </p:nvCxnSpPr>
          <p:spPr>
            <a:xfrm>
              <a:off x="3466895" y="6444088"/>
              <a:ext cx="0" cy="134097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2982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02494-7870-0A5D-3E46-AD99C9227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4">
            <a:extLst>
              <a:ext uri="{FF2B5EF4-FFF2-40B4-BE49-F238E27FC236}">
                <a16:creationId xmlns:a16="http://schemas.microsoft.com/office/drawing/2014/main" id="{899FFE04-CA4C-12FC-7536-EAC6E343755E}"/>
              </a:ext>
            </a:extLst>
          </p:cNvPr>
          <p:cNvSpPr/>
          <p:nvPr/>
        </p:nvSpPr>
        <p:spPr>
          <a:xfrm>
            <a:off x="931497" y="1945812"/>
            <a:ext cx="10329006" cy="2539157"/>
          </a:xfrm>
          <a:custGeom>
            <a:avLst/>
            <a:gdLst>
              <a:gd name="connsiteX0" fmla="*/ 3322638 w 3467100"/>
              <a:gd name="connsiteY0" fmla="*/ 2024062 h 2024061"/>
              <a:gd name="connsiteX1" fmla="*/ 144463 w 3467100"/>
              <a:gd name="connsiteY1" fmla="*/ 2024062 h 2024061"/>
              <a:gd name="connsiteX2" fmla="*/ 0 w 3467100"/>
              <a:gd name="connsiteY2" fmla="*/ 1889124 h 2024061"/>
              <a:gd name="connsiteX3" fmla="*/ 0 w 3467100"/>
              <a:gd name="connsiteY3" fmla="*/ 0 h 2024061"/>
              <a:gd name="connsiteX4" fmla="*/ 3467100 w 3467100"/>
              <a:gd name="connsiteY4" fmla="*/ 0 h 2024061"/>
              <a:gd name="connsiteX5" fmla="*/ 3467100 w 3467100"/>
              <a:gd name="connsiteY5" fmla="*/ 1889124 h 2024061"/>
              <a:gd name="connsiteX6" fmla="*/ 3322638 w 3467100"/>
              <a:gd name="connsiteY6" fmla="*/ 2024062 h 202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7100" h="2024061">
                <a:moveTo>
                  <a:pt x="3322638" y="2024062"/>
                </a:moveTo>
                <a:lnTo>
                  <a:pt x="144463" y="2024062"/>
                </a:lnTo>
                <a:cubicBezTo>
                  <a:pt x="65008" y="2024062"/>
                  <a:pt x="0" y="1963340"/>
                  <a:pt x="0" y="1889124"/>
                </a:cubicBezTo>
                <a:lnTo>
                  <a:pt x="0" y="0"/>
                </a:lnTo>
                <a:lnTo>
                  <a:pt x="3467100" y="0"/>
                </a:lnTo>
                <a:lnTo>
                  <a:pt x="3467100" y="1889124"/>
                </a:lnTo>
                <a:cubicBezTo>
                  <a:pt x="3467100" y="1963340"/>
                  <a:pt x="3402092" y="2024062"/>
                  <a:pt x="3322638" y="2024062"/>
                </a:cubicBezTo>
                <a:close/>
              </a:path>
            </a:pathLst>
          </a:custGeom>
          <a:solidFill>
            <a:schemeClr val="tx1"/>
          </a:solidFill>
          <a:ln w="7223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3" name="Freeform: Shape 5">
            <a:extLst>
              <a:ext uri="{FF2B5EF4-FFF2-40B4-BE49-F238E27FC236}">
                <a16:creationId xmlns:a16="http://schemas.microsoft.com/office/drawing/2014/main" id="{F9D70C51-BF1E-1F92-659D-F9E9D239EF45}"/>
              </a:ext>
            </a:extLst>
          </p:cNvPr>
          <p:cNvSpPr/>
          <p:nvPr/>
        </p:nvSpPr>
        <p:spPr>
          <a:xfrm>
            <a:off x="931497" y="1817623"/>
            <a:ext cx="3467100" cy="432990"/>
          </a:xfrm>
          <a:custGeom>
            <a:avLst/>
            <a:gdLst>
              <a:gd name="connsiteX0" fmla="*/ 0 w 1155700"/>
              <a:gd name="connsiteY0" fmla="*/ 472281 h 472281"/>
              <a:gd name="connsiteX1" fmla="*/ 1155700 w 1155700"/>
              <a:gd name="connsiteY1" fmla="*/ 472281 h 472281"/>
              <a:gd name="connsiteX2" fmla="*/ 1155700 w 1155700"/>
              <a:gd name="connsiteY2" fmla="*/ 0 h 472281"/>
              <a:gd name="connsiteX3" fmla="*/ 144463 w 1155700"/>
              <a:gd name="connsiteY3" fmla="*/ 0 h 472281"/>
              <a:gd name="connsiteX4" fmla="*/ 0 w 1155700"/>
              <a:gd name="connsiteY4" fmla="*/ 134937 h 472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700" h="472281">
                <a:moveTo>
                  <a:pt x="0" y="472281"/>
                </a:moveTo>
                <a:lnTo>
                  <a:pt x="1155700" y="472281"/>
                </a:lnTo>
                <a:lnTo>
                  <a:pt x="1155700" y="0"/>
                </a:lnTo>
                <a:lnTo>
                  <a:pt x="144463" y="0"/>
                </a:lnTo>
                <a:cubicBezTo>
                  <a:pt x="65008" y="0"/>
                  <a:pt x="0" y="60722"/>
                  <a:pt x="0" y="134937"/>
                </a:cubicBezTo>
                <a:close/>
              </a:path>
            </a:pathLst>
          </a:custGeom>
          <a:solidFill>
            <a:srgbClr val="CCCCCC"/>
          </a:solidFill>
          <a:ln w="7223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4" name="Freeform: Shape 6">
            <a:extLst>
              <a:ext uri="{FF2B5EF4-FFF2-40B4-BE49-F238E27FC236}">
                <a16:creationId xmlns:a16="http://schemas.microsoft.com/office/drawing/2014/main" id="{0A7C3574-1E0D-E9E3-AD37-76D02DEDB5AE}"/>
              </a:ext>
            </a:extLst>
          </p:cNvPr>
          <p:cNvSpPr/>
          <p:nvPr/>
        </p:nvSpPr>
        <p:spPr>
          <a:xfrm>
            <a:off x="4362450" y="1817622"/>
            <a:ext cx="3467100" cy="432990"/>
          </a:xfrm>
          <a:custGeom>
            <a:avLst/>
            <a:gdLst>
              <a:gd name="connsiteX0" fmla="*/ 1155700 w 1155700"/>
              <a:gd name="connsiteY0" fmla="*/ 0 h 472281"/>
              <a:gd name="connsiteX1" fmla="*/ 0 w 1155700"/>
              <a:gd name="connsiteY1" fmla="*/ 0 h 472281"/>
              <a:gd name="connsiteX2" fmla="*/ 0 w 1155700"/>
              <a:gd name="connsiteY2" fmla="*/ 472281 h 472281"/>
              <a:gd name="connsiteX3" fmla="*/ 1155700 w 1155700"/>
              <a:gd name="connsiteY3" fmla="*/ 472281 h 472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5700" h="472281">
                <a:moveTo>
                  <a:pt x="1155700" y="0"/>
                </a:moveTo>
                <a:lnTo>
                  <a:pt x="0" y="0"/>
                </a:lnTo>
                <a:lnTo>
                  <a:pt x="0" y="472281"/>
                </a:lnTo>
                <a:lnTo>
                  <a:pt x="1155700" y="472281"/>
                </a:lnTo>
                <a:close/>
              </a:path>
            </a:pathLst>
          </a:custGeom>
          <a:solidFill>
            <a:srgbClr val="999999"/>
          </a:solidFill>
          <a:ln w="7223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5" name="Freeform: Shape 7">
            <a:extLst>
              <a:ext uri="{FF2B5EF4-FFF2-40B4-BE49-F238E27FC236}">
                <a16:creationId xmlns:a16="http://schemas.microsoft.com/office/drawing/2014/main" id="{BED662F8-890C-003C-8181-17ED8C328F40}"/>
              </a:ext>
            </a:extLst>
          </p:cNvPr>
          <p:cNvSpPr/>
          <p:nvPr/>
        </p:nvSpPr>
        <p:spPr>
          <a:xfrm>
            <a:off x="7793403" y="1817622"/>
            <a:ext cx="3467100" cy="432989"/>
          </a:xfrm>
          <a:custGeom>
            <a:avLst/>
            <a:gdLst>
              <a:gd name="connsiteX0" fmla="*/ 1155700 w 1155700"/>
              <a:gd name="connsiteY0" fmla="*/ 472281 h 472281"/>
              <a:gd name="connsiteX1" fmla="*/ 0 w 1155700"/>
              <a:gd name="connsiteY1" fmla="*/ 472281 h 472281"/>
              <a:gd name="connsiteX2" fmla="*/ 0 w 1155700"/>
              <a:gd name="connsiteY2" fmla="*/ 0 h 472281"/>
              <a:gd name="connsiteX3" fmla="*/ 1011238 w 1155700"/>
              <a:gd name="connsiteY3" fmla="*/ 0 h 472281"/>
              <a:gd name="connsiteX4" fmla="*/ 1155700 w 1155700"/>
              <a:gd name="connsiteY4" fmla="*/ 134937 h 472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700" h="472281">
                <a:moveTo>
                  <a:pt x="1155700" y="472281"/>
                </a:moveTo>
                <a:lnTo>
                  <a:pt x="0" y="472281"/>
                </a:lnTo>
                <a:lnTo>
                  <a:pt x="0" y="0"/>
                </a:lnTo>
                <a:lnTo>
                  <a:pt x="1011238" y="0"/>
                </a:lnTo>
                <a:cubicBezTo>
                  <a:pt x="1090692" y="0"/>
                  <a:pt x="1155700" y="60722"/>
                  <a:pt x="1155700" y="134937"/>
                </a:cubicBezTo>
                <a:close/>
              </a:path>
            </a:pathLst>
          </a:custGeom>
          <a:solidFill>
            <a:srgbClr val="666666"/>
          </a:solidFill>
          <a:ln w="7223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1E66CAB-0B29-4515-9C5B-91FE6F2094D4}"/>
              </a:ext>
            </a:extLst>
          </p:cNvPr>
          <p:cNvSpPr txBox="1"/>
          <p:nvPr/>
        </p:nvSpPr>
        <p:spPr>
          <a:xfrm>
            <a:off x="946013" y="2405117"/>
            <a:ext cx="11405646" cy="2352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500">
                <a:solidFill>
                  <a:srgbClr val="F2F2F2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# &gt; </a:t>
            </a:r>
            <a:r>
              <a:rPr lang="de-DE" sz="2500">
                <a:solidFill>
                  <a:srgbClr val="F9F1A5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winget</a:t>
            </a:r>
            <a:r>
              <a:rPr lang="de-DE" sz="2500">
                <a:solidFill>
                  <a:srgbClr val="CCCCCC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de-DE" sz="2500">
                <a:solidFill>
                  <a:srgbClr val="F2F2F2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install</a:t>
            </a:r>
            <a:r>
              <a:rPr lang="de-DE" sz="2500">
                <a:solidFill>
                  <a:srgbClr val="CCCCCC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de-DE" sz="2500">
                <a:solidFill>
                  <a:srgbClr val="C4C4C4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--id</a:t>
            </a:r>
            <a:r>
              <a:rPr lang="de-DE" sz="2500">
                <a:solidFill>
                  <a:srgbClr val="CCCCCC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de-DE" sz="2500">
                <a:solidFill>
                  <a:srgbClr val="F2F2F2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Git.Git</a:t>
            </a:r>
          </a:p>
          <a:p>
            <a:pPr>
              <a:lnSpc>
                <a:spcPct val="150000"/>
              </a:lnSpc>
            </a:pPr>
            <a:r>
              <a:rPr lang="de-DE" sz="2500">
                <a:solidFill>
                  <a:srgbClr val="F2F2F2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# &gt; </a:t>
            </a:r>
            <a:r>
              <a:rPr lang="de-DE" sz="2500">
                <a:solidFill>
                  <a:srgbClr val="F9F1A5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git</a:t>
            </a:r>
            <a:r>
              <a:rPr lang="de-DE" sz="2500">
                <a:solidFill>
                  <a:srgbClr val="CCCCCC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de-DE" sz="2500">
                <a:solidFill>
                  <a:srgbClr val="F2F2F2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clone</a:t>
            </a:r>
            <a:r>
              <a:rPr lang="de-DE" sz="2500">
                <a:solidFill>
                  <a:srgbClr val="CCCCCC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de-DE" sz="2500">
                <a:solidFill>
                  <a:srgbClr val="F2F2F2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https://github.com/thorstenbutz/bsky</a:t>
            </a:r>
            <a:endParaRPr lang="en-DE" sz="250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>
              <a:lnSpc>
                <a:spcPct val="150000"/>
              </a:lnSpc>
            </a:pPr>
            <a:endParaRPr lang="de-DE" sz="2500">
              <a:solidFill>
                <a:srgbClr val="F2F2F2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>
              <a:lnSpc>
                <a:spcPct val="150000"/>
              </a:lnSpc>
            </a:pPr>
            <a:endParaRPr lang="en-DE" sz="250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403047FC-7D62-2E64-EC63-B4ACE7791C37}"/>
              </a:ext>
            </a:extLst>
          </p:cNvPr>
          <p:cNvGrpSpPr/>
          <p:nvPr/>
        </p:nvGrpSpPr>
        <p:grpSpPr>
          <a:xfrm>
            <a:off x="13062859" y="-574825"/>
            <a:ext cx="2859313" cy="3147065"/>
            <a:chOff x="11611430" y="2016096"/>
            <a:chExt cx="2859313" cy="3147065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AD529218-BFB3-7410-DB31-F558277DB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11430" y="2016096"/>
              <a:ext cx="2859313" cy="3147065"/>
            </a:xfrm>
            <a:prstGeom prst="rect">
              <a:avLst/>
            </a:prstGeom>
          </p:spPr>
        </p:pic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D70CF96A-D9E4-93DA-1B2C-8925E7DB8234}"/>
                </a:ext>
              </a:extLst>
            </p:cNvPr>
            <p:cNvSpPr txBox="1"/>
            <p:nvPr/>
          </p:nvSpPr>
          <p:spPr>
            <a:xfrm>
              <a:off x="11912600" y="2226550"/>
              <a:ext cx="2256972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/>
                <a:t>Follow </a:t>
              </a:r>
            </a:p>
            <a:p>
              <a:pPr algn="ctr"/>
              <a:r>
                <a:rPr lang="en-US" sz="4400"/>
                <a:t>along</a:t>
              </a:r>
              <a:endParaRPr lang="en-DE" sz="4400"/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7429B51A-2E25-2C74-1485-3FEA98BE1F22}"/>
              </a:ext>
            </a:extLst>
          </p:cNvPr>
          <p:cNvGrpSpPr/>
          <p:nvPr/>
        </p:nvGrpSpPr>
        <p:grpSpPr>
          <a:xfrm>
            <a:off x="9103948" y="3830618"/>
            <a:ext cx="2512155" cy="3027382"/>
            <a:chOff x="2257081" y="4757684"/>
            <a:chExt cx="2512155" cy="3027382"/>
          </a:xfrm>
        </p:grpSpPr>
        <p:sp>
          <p:nvSpPr>
            <p:cNvPr id="2" name="Rechteck: abgerundete Ecken 1">
              <a:extLst>
                <a:ext uri="{FF2B5EF4-FFF2-40B4-BE49-F238E27FC236}">
                  <a16:creationId xmlns:a16="http://schemas.microsoft.com/office/drawing/2014/main" id="{F051A321-349F-B49D-33D5-A0B9189CFF82}"/>
                </a:ext>
              </a:extLst>
            </p:cNvPr>
            <p:cNvSpPr/>
            <p:nvPr/>
          </p:nvSpPr>
          <p:spPr>
            <a:xfrm>
              <a:off x="2257081" y="4757684"/>
              <a:ext cx="2512155" cy="1686404"/>
            </a:xfrm>
            <a:prstGeom prst="round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>
                  <a:solidFill>
                    <a:schemeClr val="tx1"/>
                  </a:solidFill>
                </a:rPr>
                <a:t>Follow</a:t>
              </a:r>
            </a:p>
            <a:p>
              <a:pPr algn="ctr"/>
              <a:r>
                <a:rPr lang="en-US" sz="4400">
                  <a:solidFill>
                    <a:schemeClr val="tx1"/>
                  </a:solidFill>
                </a:rPr>
                <a:t>along</a:t>
              </a:r>
              <a:endParaRPr lang="en-DE" sz="4400">
                <a:solidFill>
                  <a:schemeClr val="tx1"/>
                </a:solidFill>
              </a:endParaRPr>
            </a:p>
          </p:txBody>
        </p:sp>
        <p:cxnSp>
          <p:nvCxnSpPr>
            <p:cNvPr id="4" name="Gerader Verbinder 3">
              <a:extLst>
                <a:ext uri="{FF2B5EF4-FFF2-40B4-BE49-F238E27FC236}">
                  <a16:creationId xmlns:a16="http://schemas.microsoft.com/office/drawing/2014/main" id="{0F2EB34A-C89E-DED8-5592-DAFDDC49A547}"/>
                </a:ext>
              </a:extLst>
            </p:cNvPr>
            <p:cNvCxnSpPr>
              <a:cxnSpLocks/>
            </p:cNvCxnSpPr>
            <p:nvPr/>
          </p:nvCxnSpPr>
          <p:spPr>
            <a:xfrm>
              <a:off x="3606595" y="6444088"/>
              <a:ext cx="0" cy="134097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7CB3447B-C0E4-3CC8-6B60-BC9B97853166}"/>
                </a:ext>
              </a:extLst>
            </p:cNvPr>
            <p:cNvCxnSpPr>
              <a:cxnSpLocks/>
            </p:cNvCxnSpPr>
            <p:nvPr/>
          </p:nvCxnSpPr>
          <p:spPr>
            <a:xfrm>
              <a:off x="3466895" y="6444088"/>
              <a:ext cx="0" cy="134097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3579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AFE5A74D-2647-BD99-DEFE-DE970C3D50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408"/>
          <a:stretch>
            <a:fillRect/>
          </a:stretch>
        </p:blipFill>
        <p:spPr>
          <a:xfrm>
            <a:off x="2445587" y="691663"/>
            <a:ext cx="6435946" cy="54220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15AC13C-5D07-9AC0-0CBE-0D71FA7A5E1B}"/>
              </a:ext>
            </a:extLst>
          </p:cNvPr>
          <p:cNvGrpSpPr/>
          <p:nvPr/>
        </p:nvGrpSpPr>
        <p:grpSpPr>
          <a:xfrm>
            <a:off x="9332686" y="3768991"/>
            <a:ext cx="2859313" cy="3147065"/>
            <a:chOff x="9332686" y="3768991"/>
            <a:chExt cx="2859313" cy="3147065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5574F7BF-9F59-063F-C7F9-300E44FF5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32686" y="3768991"/>
              <a:ext cx="2859313" cy="3147065"/>
            </a:xfrm>
            <a:prstGeom prst="rect">
              <a:avLst/>
            </a:prstGeom>
          </p:spPr>
        </p:pic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8B38B4F0-76BE-03A9-69B7-8F29427E3328}"/>
                </a:ext>
              </a:extLst>
            </p:cNvPr>
            <p:cNvSpPr txBox="1"/>
            <p:nvPr/>
          </p:nvSpPr>
          <p:spPr>
            <a:xfrm>
              <a:off x="9575800" y="4036641"/>
              <a:ext cx="2256972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/>
                <a:t>Follow </a:t>
              </a:r>
            </a:p>
            <a:p>
              <a:pPr algn="ctr"/>
              <a:r>
                <a:rPr lang="en-US" sz="4400"/>
                <a:t>along</a:t>
              </a:r>
              <a:endParaRPr lang="en-DE" sz="4400">
                <a:solidFill>
                  <a:srgbClr val="C00000"/>
                </a:solidFill>
              </a:endParaRPr>
            </a:p>
          </p:txBody>
        </p:sp>
      </p:grpSp>
      <p:sp>
        <p:nvSpPr>
          <p:cNvPr id="10" name="Ellipse 9">
            <a:extLst>
              <a:ext uri="{FF2B5EF4-FFF2-40B4-BE49-F238E27FC236}">
                <a16:creationId xmlns:a16="http://schemas.microsoft.com/office/drawing/2014/main" id="{C180391F-47F9-9EFB-05D0-4DEAB7DFAA96}"/>
              </a:ext>
            </a:extLst>
          </p:cNvPr>
          <p:cNvSpPr/>
          <p:nvPr/>
        </p:nvSpPr>
        <p:spPr>
          <a:xfrm>
            <a:off x="10376354" y="5851280"/>
            <a:ext cx="713920" cy="696686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>
                <a:solidFill>
                  <a:schemeClr val="bg1"/>
                </a:solidFill>
              </a:rPr>
              <a:t>A</a:t>
            </a:r>
            <a:endParaRPr lang="en-DE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445587" y="6173107"/>
            <a:ext cx="6435946" cy="7497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https://bsky.app/profile/jay.bsky.team</a:t>
            </a:r>
            <a:endParaRPr lang="en-GB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D4498-F212-0E2F-EA9D-B3BBD77BF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4">
            <a:extLst>
              <a:ext uri="{FF2B5EF4-FFF2-40B4-BE49-F238E27FC236}">
                <a16:creationId xmlns:a16="http://schemas.microsoft.com/office/drawing/2014/main" id="{523D06FB-44FB-0431-A0C8-04DE829EA696}"/>
              </a:ext>
            </a:extLst>
          </p:cNvPr>
          <p:cNvSpPr/>
          <p:nvPr/>
        </p:nvSpPr>
        <p:spPr>
          <a:xfrm>
            <a:off x="931496" y="1945812"/>
            <a:ext cx="5748703" cy="2143588"/>
          </a:xfrm>
          <a:custGeom>
            <a:avLst/>
            <a:gdLst>
              <a:gd name="connsiteX0" fmla="*/ 3322638 w 3467100"/>
              <a:gd name="connsiteY0" fmla="*/ 2024062 h 2024061"/>
              <a:gd name="connsiteX1" fmla="*/ 144463 w 3467100"/>
              <a:gd name="connsiteY1" fmla="*/ 2024062 h 2024061"/>
              <a:gd name="connsiteX2" fmla="*/ 0 w 3467100"/>
              <a:gd name="connsiteY2" fmla="*/ 1889124 h 2024061"/>
              <a:gd name="connsiteX3" fmla="*/ 0 w 3467100"/>
              <a:gd name="connsiteY3" fmla="*/ 0 h 2024061"/>
              <a:gd name="connsiteX4" fmla="*/ 3467100 w 3467100"/>
              <a:gd name="connsiteY4" fmla="*/ 0 h 2024061"/>
              <a:gd name="connsiteX5" fmla="*/ 3467100 w 3467100"/>
              <a:gd name="connsiteY5" fmla="*/ 1889124 h 2024061"/>
              <a:gd name="connsiteX6" fmla="*/ 3322638 w 3467100"/>
              <a:gd name="connsiteY6" fmla="*/ 2024062 h 202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7100" h="2024061">
                <a:moveTo>
                  <a:pt x="3322638" y="2024062"/>
                </a:moveTo>
                <a:lnTo>
                  <a:pt x="144463" y="2024062"/>
                </a:lnTo>
                <a:cubicBezTo>
                  <a:pt x="65008" y="2024062"/>
                  <a:pt x="0" y="1963340"/>
                  <a:pt x="0" y="1889124"/>
                </a:cubicBezTo>
                <a:lnTo>
                  <a:pt x="0" y="0"/>
                </a:lnTo>
                <a:lnTo>
                  <a:pt x="3467100" y="0"/>
                </a:lnTo>
                <a:lnTo>
                  <a:pt x="3467100" y="1889124"/>
                </a:lnTo>
                <a:cubicBezTo>
                  <a:pt x="3467100" y="1963340"/>
                  <a:pt x="3402092" y="2024062"/>
                  <a:pt x="3322638" y="2024062"/>
                </a:cubicBezTo>
                <a:close/>
              </a:path>
            </a:pathLst>
          </a:custGeom>
          <a:solidFill>
            <a:schemeClr val="tx1"/>
          </a:solidFill>
          <a:ln w="7223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3" name="Freeform: Shape 5">
            <a:extLst>
              <a:ext uri="{FF2B5EF4-FFF2-40B4-BE49-F238E27FC236}">
                <a16:creationId xmlns:a16="http://schemas.microsoft.com/office/drawing/2014/main" id="{9BAAC243-6554-75C5-CE16-8FBA57E92717}"/>
              </a:ext>
            </a:extLst>
          </p:cNvPr>
          <p:cNvSpPr/>
          <p:nvPr/>
        </p:nvSpPr>
        <p:spPr>
          <a:xfrm>
            <a:off x="931497" y="1817623"/>
            <a:ext cx="1916234" cy="168227"/>
          </a:xfrm>
          <a:custGeom>
            <a:avLst/>
            <a:gdLst>
              <a:gd name="connsiteX0" fmla="*/ 0 w 1155700"/>
              <a:gd name="connsiteY0" fmla="*/ 472281 h 472281"/>
              <a:gd name="connsiteX1" fmla="*/ 1155700 w 1155700"/>
              <a:gd name="connsiteY1" fmla="*/ 472281 h 472281"/>
              <a:gd name="connsiteX2" fmla="*/ 1155700 w 1155700"/>
              <a:gd name="connsiteY2" fmla="*/ 0 h 472281"/>
              <a:gd name="connsiteX3" fmla="*/ 144463 w 1155700"/>
              <a:gd name="connsiteY3" fmla="*/ 0 h 472281"/>
              <a:gd name="connsiteX4" fmla="*/ 0 w 1155700"/>
              <a:gd name="connsiteY4" fmla="*/ 134937 h 472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700" h="472281">
                <a:moveTo>
                  <a:pt x="0" y="472281"/>
                </a:moveTo>
                <a:lnTo>
                  <a:pt x="1155700" y="472281"/>
                </a:lnTo>
                <a:lnTo>
                  <a:pt x="1155700" y="0"/>
                </a:lnTo>
                <a:lnTo>
                  <a:pt x="144463" y="0"/>
                </a:lnTo>
                <a:cubicBezTo>
                  <a:pt x="65008" y="0"/>
                  <a:pt x="0" y="60722"/>
                  <a:pt x="0" y="134937"/>
                </a:cubicBezTo>
                <a:close/>
              </a:path>
            </a:pathLst>
          </a:custGeom>
          <a:solidFill>
            <a:srgbClr val="CCCCCC"/>
          </a:solidFill>
          <a:ln w="7223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4" name="Freeform: Shape 6">
            <a:extLst>
              <a:ext uri="{FF2B5EF4-FFF2-40B4-BE49-F238E27FC236}">
                <a16:creationId xmlns:a16="http://schemas.microsoft.com/office/drawing/2014/main" id="{E12E6A87-DEF2-3C48-4128-C0D80BC99D0D}"/>
              </a:ext>
            </a:extLst>
          </p:cNvPr>
          <p:cNvSpPr/>
          <p:nvPr/>
        </p:nvSpPr>
        <p:spPr>
          <a:xfrm>
            <a:off x="2847731" y="1817622"/>
            <a:ext cx="1916234" cy="168227"/>
          </a:xfrm>
          <a:custGeom>
            <a:avLst/>
            <a:gdLst>
              <a:gd name="connsiteX0" fmla="*/ 1155700 w 1155700"/>
              <a:gd name="connsiteY0" fmla="*/ 0 h 472281"/>
              <a:gd name="connsiteX1" fmla="*/ 0 w 1155700"/>
              <a:gd name="connsiteY1" fmla="*/ 0 h 472281"/>
              <a:gd name="connsiteX2" fmla="*/ 0 w 1155700"/>
              <a:gd name="connsiteY2" fmla="*/ 472281 h 472281"/>
              <a:gd name="connsiteX3" fmla="*/ 1155700 w 1155700"/>
              <a:gd name="connsiteY3" fmla="*/ 472281 h 472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5700" h="472281">
                <a:moveTo>
                  <a:pt x="1155700" y="0"/>
                </a:moveTo>
                <a:lnTo>
                  <a:pt x="0" y="0"/>
                </a:lnTo>
                <a:lnTo>
                  <a:pt x="0" y="472281"/>
                </a:lnTo>
                <a:lnTo>
                  <a:pt x="1155700" y="472281"/>
                </a:lnTo>
                <a:close/>
              </a:path>
            </a:pathLst>
          </a:custGeom>
          <a:solidFill>
            <a:srgbClr val="999999"/>
          </a:solidFill>
          <a:ln w="7223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5" name="Freeform: Shape 7">
            <a:extLst>
              <a:ext uri="{FF2B5EF4-FFF2-40B4-BE49-F238E27FC236}">
                <a16:creationId xmlns:a16="http://schemas.microsoft.com/office/drawing/2014/main" id="{F7C5A823-609B-E5B8-1C70-CF55458CCB84}"/>
              </a:ext>
            </a:extLst>
          </p:cNvPr>
          <p:cNvSpPr/>
          <p:nvPr/>
        </p:nvSpPr>
        <p:spPr>
          <a:xfrm>
            <a:off x="4763966" y="1817621"/>
            <a:ext cx="1916234" cy="168227"/>
          </a:xfrm>
          <a:custGeom>
            <a:avLst/>
            <a:gdLst>
              <a:gd name="connsiteX0" fmla="*/ 1155700 w 1155700"/>
              <a:gd name="connsiteY0" fmla="*/ 472281 h 472281"/>
              <a:gd name="connsiteX1" fmla="*/ 0 w 1155700"/>
              <a:gd name="connsiteY1" fmla="*/ 472281 h 472281"/>
              <a:gd name="connsiteX2" fmla="*/ 0 w 1155700"/>
              <a:gd name="connsiteY2" fmla="*/ 0 h 472281"/>
              <a:gd name="connsiteX3" fmla="*/ 1011238 w 1155700"/>
              <a:gd name="connsiteY3" fmla="*/ 0 h 472281"/>
              <a:gd name="connsiteX4" fmla="*/ 1155700 w 1155700"/>
              <a:gd name="connsiteY4" fmla="*/ 134937 h 472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700" h="472281">
                <a:moveTo>
                  <a:pt x="1155700" y="472281"/>
                </a:moveTo>
                <a:lnTo>
                  <a:pt x="0" y="472281"/>
                </a:lnTo>
                <a:lnTo>
                  <a:pt x="0" y="0"/>
                </a:lnTo>
                <a:lnTo>
                  <a:pt x="1011238" y="0"/>
                </a:lnTo>
                <a:cubicBezTo>
                  <a:pt x="1090692" y="0"/>
                  <a:pt x="1155700" y="60722"/>
                  <a:pt x="1155700" y="134937"/>
                </a:cubicBezTo>
                <a:close/>
              </a:path>
            </a:pathLst>
          </a:custGeom>
          <a:solidFill>
            <a:srgbClr val="666666"/>
          </a:solidFill>
          <a:ln w="7223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97B734E8-9719-4DAE-D70A-A70AFEAF19B9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1" i="0" u="none" strike="noStrike" kern="1200" cap="none" spc="0" normalizeH="0" baseline="0" noProof="0">
                <a:ln>
                  <a:noFill/>
                </a:ln>
                <a:solidFill>
                  <a:srgbClr val="3B2B46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Custom handle</a:t>
            </a:r>
            <a:endParaRPr kumimoji="0" lang="en-GB" sz="6000" b="1" i="0" u="none" strike="noStrike" kern="1200" cap="none" spc="0" normalizeH="0" baseline="0" noProof="0">
              <a:ln>
                <a:noFill/>
              </a:ln>
              <a:solidFill>
                <a:srgbClr val="164E78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pic>
        <p:nvPicPr>
          <p:cNvPr id="2" name="Grafik 1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0EBB430C-08A8-60FB-9C69-471A5582F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003" y="360897"/>
            <a:ext cx="4959331" cy="576544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0096121-869A-8C84-40E3-A5B71453AE98}"/>
              </a:ext>
            </a:extLst>
          </p:cNvPr>
          <p:cNvSpPr txBox="1"/>
          <p:nvPr/>
        </p:nvSpPr>
        <p:spPr>
          <a:xfrm>
            <a:off x="977377" y="2201741"/>
            <a:ext cx="5702822" cy="1594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100">
                <a:solidFill>
                  <a:srgbClr val="FFFFFF"/>
                </a:solidFill>
                <a:latin typeface="Fira Code" pitchFamily="1" charset="0"/>
              </a:rPr>
              <a:t># </a:t>
            </a:r>
            <a:r>
              <a:rPr lang="de-DE" sz="1100">
                <a:solidFill>
                  <a:srgbClr val="CCCCCC"/>
                </a:solidFill>
                <a:latin typeface="Fira Code" pitchFamily="1" charset="0"/>
              </a:rPr>
              <a:t>&gt; </a:t>
            </a:r>
            <a:r>
              <a:rPr lang="de-DE" sz="1100">
                <a:solidFill>
                  <a:srgbClr val="F9F1A5"/>
                </a:solidFill>
                <a:latin typeface="Fira Code" pitchFamily="1" charset="0"/>
              </a:rPr>
              <a:t>Resolve-DnsName</a:t>
            </a:r>
            <a:r>
              <a:rPr lang="de-DE" sz="1100">
                <a:solidFill>
                  <a:srgbClr val="CCCCCC"/>
                </a:solidFill>
                <a:latin typeface="Fira Code" pitchFamily="1" charset="0"/>
              </a:rPr>
              <a:t> </a:t>
            </a:r>
            <a:r>
              <a:rPr lang="de-DE" sz="1100">
                <a:solidFill>
                  <a:srgbClr val="C4C4C4"/>
                </a:solidFill>
                <a:latin typeface="Fira Code" pitchFamily="1" charset="0"/>
              </a:rPr>
              <a:t>-Type</a:t>
            </a:r>
            <a:r>
              <a:rPr lang="de-DE" sz="1100">
                <a:solidFill>
                  <a:srgbClr val="CCCCCC"/>
                </a:solidFill>
                <a:latin typeface="Fira Code" pitchFamily="1" charset="0"/>
              </a:rPr>
              <a:t> </a:t>
            </a:r>
            <a:r>
              <a:rPr lang="de-DE" sz="1100">
                <a:solidFill>
                  <a:srgbClr val="F2F2F2"/>
                </a:solidFill>
                <a:latin typeface="Fira Code" pitchFamily="1" charset="0"/>
              </a:rPr>
              <a:t>TXT</a:t>
            </a:r>
            <a:r>
              <a:rPr lang="de-DE" sz="1100">
                <a:solidFill>
                  <a:srgbClr val="CCCCCC"/>
                </a:solidFill>
                <a:latin typeface="Fira Code" pitchFamily="1" charset="0"/>
              </a:rPr>
              <a:t> </a:t>
            </a:r>
            <a:r>
              <a:rPr lang="de-DE" sz="1100">
                <a:solidFill>
                  <a:srgbClr val="C4C4C4"/>
                </a:solidFill>
                <a:latin typeface="Fira Code" pitchFamily="1" charset="0"/>
              </a:rPr>
              <a:t>-Name</a:t>
            </a:r>
            <a:r>
              <a:rPr lang="de-DE" sz="1100">
                <a:solidFill>
                  <a:srgbClr val="CCCCCC"/>
                </a:solidFill>
                <a:latin typeface="Fira Code" pitchFamily="1" charset="0"/>
              </a:rPr>
              <a:t> </a:t>
            </a:r>
            <a:r>
              <a:rPr lang="de-DE" sz="1100">
                <a:solidFill>
                  <a:srgbClr val="F2F2F2"/>
                </a:solidFill>
                <a:latin typeface="Fira Code" pitchFamily="1" charset="0"/>
              </a:rPr>
              <a:t>_atproto.</a:t>
            </a:r>
            <a:r>
              <a:rPr lang="de-DE" sz="1100" b="1">
                <a:solidFill>
                  <a:srgbClr val="F2F2F2"/>
                </a:solidFill>
                <a:latin typeface="Fira Code" pitchFamily="1" charset="0"/>
              </a:rPr>
              <a:t>dev</a:t>
            </a:r>
            <a:r>
              <a:rPr lang="de-DE" sz="1100">
                <a:solidFill>
                  <a:srgbClr val="F2F2F2"/>
                </a:solidFill>
                <a:latin typeface="Fira Code" pitchFamily="1" charset="0"/>
              </a:rPr>
              <a:t>.butz.io</a:t>
            </a:r>
            <a:r>
              <a:rPr lang="de-DE" sz="1100">
                <a:solidFill>
                  <a:srgbClr val="CCCCCC"/>
                </a:solidFill>
                <a:latin typeface="Fira Code" pitchFamily="1" charset="0"/>
              </a:rPr>
              <a:t> </a:t>
            </a:r>
            <a:br>
              <a:rPr lang="de-DE" sz="1100">
                <a:solidFill>
                  <a:srgbClr val="F9F1A5"/>
                </a:solidFill>
                <a:latin typeface="Fira Code" pitchFamily="1" charset="0"/>
              </a:rPr>
            </a:br>
            <a:br>
              <a:rPr lang="de-DE" sz="1100">
                <a:solidFill>
                  <a:srgbClr val="F9F1A5"/>
                </a:solidFill>
                <a:latin typeface="Fira Code" pitchFamily="1" charset="0"/>
              </a:rPr>
            </a:br>
            <a:r>
              <a:rPr lang="de-DE" sz="1100" b="1">
                <a:solidFill>
                  <a:srgbClr val="B0ECAE"/>
                </a:solidFill>
                <a:latin typeface="Fira Code" pitchFamily="1" charset="0"/>
              </a:rPr>
              <a:t>Name    : </a:t>
            </a:r>
            <a:r>
              <a:rPr lang="de-DE" sz="1100" b="1">
                <a:solidFill>
                  <a:srgbClr val="CCCCCC"/>
                </a:solidFill>
                <a:latin typeface="Fira Code" pitchFamily="1" charset="0"/>
              </a:rPr>
              <a:t>_atproto.dev.butz.io</a:t>
            </a:r>
            <a:br>
              <a:rPr lang="de-DE" sz="1100" b="1">
                <a:solidFill>
                  <a:srgbClr val="CCCCCC"/>
                </a:solidFill>
                <a:latin typeface="Fira Code" pitchFamily="1" charset="0"/>
              </a:rPr>
            </a:br>
            <a:r>
              <a:rPr lang="de-DE" sz="1100" b="1">
                <a:solidFill>
                  <a:srgbClr val="B0ECAE"/>
                </a:solidFill>
                <a:latin typeface="Fira Code" pitchFamily="1" charset="0"/>
              </a:rPr>
              <a:t>Type    : </a:t>
            </a:r>
            <a:r>
              <a:rPr lang="de-DE" sz="1100" b="1">
                <a:solidFill>
                  <a:srgbClr val="CCCCCC"/>
                </a:solidFill>
                <a:latin typeface="Fira Code" pitchFamily="1" charset="0"/>
              </a:rPr>
              <a:t>TXT</a:t>
            </a:r>
            <a:br>
              <a:rPr lang="de-DE" sz="1100" b="1">
                <a:solidFill>
                  <a:srgbClr val="CCCCCC"/>
                </a:solidFill>
                <a:latin typeface="Fira Code" pitchFamily="1" charset="0"/>
              </a:rPr>
            </a:br>
            <a:r>
              <a:rPr lang="de-DE" sz="1100" b="1">
                <a:solidFill>
                  <a:srgbClr val="B0ECAE"/>
                </a:solidFill>
                <a:latin typeface="Fira Code" pitchFamily="1" charset="0"/>
              </a:rPr>
              <a:t>TTL     : </a:t>
            </a:r>
            <a:r>
              <a:rPr lang="de-DE" sz="1100" b="1">
                <a:solidFill>
                  <a:srgbClr val="CCCCCC"/>
                </a:solidFill>
                <a:latin typeface="Fira Code" pitchFamily="1" charset="0"/>
              </a:rPr>
              <a:t>3276</a:t>
            </a:r>
            <a:br>
              <a:rPr lang="de-DE" sz="1100" b="1">
                <a:solidFill>
                  <a:srgbClr val="CCCCCC"/>
                </a:solidFill>
                <a:latin typeface="Fira Code" pitchFamily="1" charset="0"/>
              </a:rPr>
            </a:br>
            <a:r>
              <a:rPr lang="de-DE" sz="1100" b="1">
                <a:solidFill>
                  <a:srgbClr val="B0ECAE"/>
                </a:solidFill>
                <a:latin typeface="Fira Code" pitchFamily="1" charset="0"/>
              </a:rPr>
              <a:t>Strings : </a:t>
            </a:r>
            <a:r>
              <a:rPr lang="de-DE" sz="1100" b="1">
                <a:solidFill>
                  <a:srgbClr val="CCCCCC"/>
                </a:solidFill>
                <a:latin typeface="Fira Code" pitchFamily="1" charset="0"/>
              </a:rPr>
              <a:t>{did=did:plc:kklrh34ii6m4eunzjsp32api}</a:t>
            </a:r>
            <a:endParaRPr lang="en-DE" sz="110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8DF6A69-DD31-83CF-9A84-ABA9099E920E}"/>
              </a:ext>
            </a:extLst>
          </p:cNvPr>
          <p:cNvSpPr txBox="1"/>
          <p:nvPr/>
        </p:nvSpPr>
        <p:spPr>
          <a:xfrm>
            <a:off x="0" y="627839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https://bsky.social/about/blog/4-28-2023-domain-handle-tutorial</a:t>
            </a:r>
          </a:p>
        </p:txBody>
      </p:sp>
    </p:spTree>
    <p:extLst>
      <p:ext uri="{BB962C8B-B14F-4D97-AF65-F5344CB8AC3E}">
        <p14:creationId xmlns:p14="http://schemas.microsoft.com/office/powerpoint/2010/main" val="3936731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98D0CB-5220-3FDD-38DB-CD5E149BE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 passwords</a:t>
            </a:r>
            <a:endParaRPr lang="en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AF0BCAF-0091-2139-B68F-7307855DC9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605"/>
          <a:stretch>
            <a:fillRect/>
          </a:stretch>
        </p:blipFill>
        <p:spPr>
          <a:xfrm>
            <a:off x="838200" y="1491811"/>
            <a:ext cx="7697274" cy="449421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uppieren 2">
            <a:extLst>
              <a:ext uri="{FF2B5EF4-FFF2-40B4-BE49-F238E27FC236}">
                <a16:creationId xmlns:a16="http://schemas.microsoft.com/office/drawing/2014/main" id="{A7681702-CA6D-0CB8-B3EE-D6988490757C}"/>
              </a:ext>
            </a:extLst>
          </p:cNvPr>
          <p:cNvGrpSpPr/>
          <p:nvPr/>
        </p:nvGrpSpPr>
        <p:grpSpPr>
          <a:xfrm>
            <a:off x="9332686" y="3768991"/>
            <a:ext cx="2859313" cy="3147065"/>
            <a:chOff x="9332686" y="3768991"/>
            <a:chExt cx="2859313" cy="3147065"/>
          </a:xfrm>
        </p:grpSpPr>
        <p:pic>
          <p:nvPicPr>
            <p:cNvPr id="10" name="Grafik 3">
              <a:extLst>
                <a:ext uri="{FF2B5EF4-FFF2-40B4-BE49-F238E27FC236}">
                  <a16:creationId xmlns:a16="http://schemas.microsoft.com/office/drawing/2014/main" id="{D0953CAA-7AEA-A2EC-2C97-CBDB19B89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32686" y="3768991"/>
              <a:ext cx="2859313" cy="3147065"/>
            </a:xfrm>
            <a:prstGeom prst="rect">
              <a:avLst/>
            </a:prstGeom>
          </p:spPr>
        </p:pic>
        <p:sp>
          <p:nvSpPr>
            <p:cNvPr id="11" name="Textfeld 4">
              <a:extLst>
                <a:ext uri="{FF2B5EF4-FFF2-40B4-BE49-F238E27FC236}">
                  <a16:creationId xmlns:a16="http://schemas.microsoft.com/office/drawing/2014/main" id="{668E5FB1-79EF-CD65-82A7-7DABB0628B4A}"/>
                </a:ext>
              </a:extLst>
            </p:cNvPr>
            <p:cNvSpPr txBox="1"/>
            <p:nvPr/>
          </p:nvSpPr>
          <p:spPr>
            <a:xfrm>
              <a:off x="9575800" y="4036641"/>
              <a:ext cx="2256972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/>
                <a:t>Follow </a:t>
              </a:r>
            </a:p>
            <a:p>
              <a:pPr algn="ctr"/>
              <a:r>
                <a:rPr lang="en-US" sz="4400"/>
                <a:t>along</a:t>
              </a:r>
              <a:endParaRPr lang="en-DE" sz="4400">
                <a:solidFill>
                  <a:srgbClr val="C00000"/>
                </a:solidFill>
              </a:endParaRPr>
            </a:p>
          </p:txBody>
        </p:sp>
      </p:grpSp>
      <p:sp>
        <p:nvSpPr>
          <p:cNvPr id="12" name="Ellipse 9">
            <a:extLst>
              <a:ext uri="{FF2B5EF4-FFF2-40B4-BE49-F238E27FC236}">
                <a16:creationId xmlns:a16="http://schemas.microsoft.com/office/drawing/2014/main" id="{C5201FB6-30DE-98EF-5A8B-97EEBE030AF1}"/>
              </a:ext>
            </a:extLst>
          </p:cNvPr>
          <p:cNvSpPr/>
          <p:nvPr/>
        </p:nvSpPr>
        <p:spPr>
          <a:xfrm>
            <a:off x="10366194" y="5851280"/>
            <a:ext cx="713920" cy="696686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>
                <a:solidFill>
                  <a:schemeClr val="bg1"/>
                </a:solidFill>
              </a:rPr>
              <a:t>C</a:t>
            </a:r>
            <a:endParaRPr lang="en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875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611760-1113-6FCE-634C-DFEC0F4D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1405034"/>
            <a:ext cx="9733280" cy="1325563"/>
          </a:xfrm>
        </p:spPr>
        <p:txBody>
          <a:bodyPr/>
          <a:lstStyle/>
          <a:p>
            <a:r>
              <a:rPr lang="en-US"/>
              <a:t>app password</a:t>
            </a:r>
            <a:endParaRPr lang="en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608E06A-4A96-BADF-2806-CC1001082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130" y="185544"/>
            <a:ext cx="5725324" cy="2743583"/>
          </a:xfrm>
          <a:prstGeom prst="rect">
            <a:avLst/>
          </a:prstGeom>
        </p:spPr>
      </p:pic>
      <p:pic>
        <p:nvPicPr>
          <p:cNvPr id="16" name="Grafik 15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9FAD7830-D856-1761-2F85-6340FF7CB2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50" y="195070"/>
            <a:ext cx="5734850" cy="273405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E87CC2B-9326-026D-62BB-4FDEBD276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1601" y="1860743"/>
            <a:ext cx="5744377" cy="27150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24885E5-1CEB-22C8-DC5D-1DD243AF9E8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-1" b="40145"/>
          <a:stretch>
            <a:fillRect/>
          </a:stretch>
        </p:blipFill>
        <p:spPr>
          <a:xfrm>
            <a:off x="4114330" y="4000501"/>
            <a:ext cx="7715250" cy="26624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1167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2D6B037-2DFF-DE79-BB92-0828EB90C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72" y="1080115"/>
            <a:ext cx="11572875" cy="661987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C41A585-2622-9FA1-D423-A2F4964C224C}"/>
              </a:ext>
            </a:extLst>
          </p:cNvPr>
          <p:cNvSpPr txBox="1"/>
          <p:nvPr/>
        </p:nvSpPr>
        <p:spPr>
          <a:xfrm>
            <a:off x="473529" y="193707"/>
            <a:ext cx="113846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$mySession.refreshJwt (90 days lifetime) </a:t>
            </a:r>
            <a:endParaRPr lang="en-DE" sz="4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333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37B81-E355-09EE-945C-6EE313E56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AF57D926-D0AB-8502-A0E0-34002CE34EAC}"/>
              </a:ext>
            </a:extLst>
          </p:cNvPr>
          <p:cNvSpPr txBox="1"/>
          <p:nvPr/>
        </p:nvSpPr>
        <p:spPr>
          <a:xfrm>
            <a:off x="473529" y="193707"/>
            <a:ext cx="113846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$mySession.accessJwt  (2 hours lifetime)</a:t>
            </a:r>
            <a:endParaRPr lang="en-DE" sz="4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Grafik 6">
            <a:extLst>
              <a:ext uri="{FF2B5EF4-FFF2-40B4-BE49-F238E27FC236}">
                <a16:creationId xmlns:a16="http://schemas.microsoft.com/office/drawing/2014/main" id="{1AC5858E-9616-BE27-B59A-E52310B58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62" y="1024704"/>
            <a:ext cx="11801475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407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651259-E49B-DD81-EC18-63C17D342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0" y="1534026"/>
            <a:ext cx="8122067" cy="461033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D314909-250F-379C-37F1-53C38081FA9D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1" i="0" u="none" strike="noStrike" kern="1200" cap="none" spc="0" normalizeH="0" baseline="0" noProof="0">
                <a:ln>
                  <a:noFill/>
                </a:ln>
                <a:solidFill>
                  <a:srgbClr val="3B2B46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Documentation</a:t>
            </a:r>
            <a:endParaRPr kumimoji="0" lang="en-GB" sz="6000" b="1" i="0" u="none" strike="noStrike" kern="1200" cap="none" spc="0" normalizeH="0" baseline="0" noProof="0">
              <a:ln>
                <a:noFill/>
              </a:ln>
              <a:solidFill>
                <a:srgbClr val="164E78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C5A931-59B6-F08F-47D5-2B8E77422F3A}"/>
              </a:ext>
            </a:extLst>
          </p:cNvPr>
          <p:cNvSpPr txBox="1"/>
          <p:nvPr/>
        </p:nvSpPr>
        <p:spPr>
          <a:xfrm>
            <a:off x="831850" y="63286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https://docs.bsky.app/docs/get-started#create-a-session</a:t>
            </a:r>
          </a:p>
        </p:txBody>
      </p:sp>
    </p:spTree>
    <p:extLst>
      <p:ext uri="{BB962C8B-B14F-4D97-AF65-F5344CB8AC3E}">
        <p14:creationId xmlns:p14="http://schemas.microsoft.com/office/powerpoint/2010/main" val="1964797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7FE572C0-B8F2-DCBC-1DE0-C02F64951C8B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1" i="0" u="none" strike="noStrike" kern="1200" cap="none" spc="0" normalizeH="0" baseline="0" noProof="0">
                <a:ln>
                  <a:noFill/>
                </a:ln>
                <a:solidFill>
                  <a:srgbClr val="3B2B46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Swag</a:t>
            </a:r>
            <a:endParaRPr kumimoji="0" lang="en-GB" sz="6000" b="1" i="0" u="none" strike="noStrike" kern="1200" cap="none" spc="0" normalizeH="0" baseline="0" noProof="0">
              <a:ln>
                <a:noFill/>
              </a:ln>
              <a:solidFill>
                <a:srgbClr val="164E78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0FA2F-254C-82E1-0BE3-28466DCFB6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464972" cy="20737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Create a new post in</a:t>
            </a:r>
            <a:br>
              <a:rPr lang="en-US"/>
            </a:br>
            <a:r>
              <a:rPr lang="en-US">
                <a:highlight>
                  <a:srgbClr val="FFFF00"/>
                </a:highlight>
              </a:rPr>
              <a:t>your native language</a:t>
            </a:r>
            <a:r>
              <a:rPr lang="en-US"/>
              <a:t>:</a:t>
            </a:r>
            <a:br>
              <a:rPr lang="en-US"/>
            </a:br>
            <a:br>
              <a:rPr lang="en-US"/>
            </a:br>
            <a:endParaRPr lang="en-DE" sz="28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908575-34C9-E77B-298E-90F7819E4322}"/>
              </a:ext>
            </a:extLst>
          </p:cNvPr>
          <p:cNvSpPr/>
          <p:nvPr/>
        </p:nvSpPr>
        <p:spPr>
          <a:xfrm>
            <a:off x="768020" y="3264028"/>
            <a:ext cx="4938329" cy="16933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en-US" sz="240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Mission accomplished, </a:t>
            </a:r>
          </a:p>
          <a:p>
            <a:r>
              <a:rPr lang="en-US" sz="240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@thorsten.butz.io</a:t>
            </a:r>
          </a:p>
          <a:p>
            <a:r>
              <a:rPr lang="en-US" sz="240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#PSConfEU</a:t>
            </a:r>
            <a:endParaRPr lang="en-DE" sz="2400">
              <a:solidFill>
                <a:schemeClr val="tx1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pic>
        <p:nvPicPr>
          <p:cNvPr id="8" name="Grafik 8">
            <a:extLst>
              <a:ext uri="{FF2B5EF4-FFF2-40B4-BE49-F238E27FC236}">
                <a16:creationId xmlns:a16="http://schemas.microsoft.com/office/drawing/2014/main" id="{B9B365B1-6C37-BF40-DF0A-AB8F2438F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0980" y="7322692"/>
            <a:ext cx="599377" cy="529450"/>
          </a:xfrm>
          <a:prstGeom prst="rect">
            <a:avLst/>
          </a:prstGeom>
        </p:spPr>
      </p:pic>
      <p:pic>
        <p:nvPicPr>
          <p:cNvPr id="5" name="Picture 4" descr="A group of red cards&#10;&#10;AI-generated content may be incorrect.">
            <a:extLst>
              <a:ext uri="{FF2B5EF4-FFF2-40B4-BE49-F238E27FC236}">
                <a16:creationId xmlns:a16="http://schemas.microsoft.com/office/drawing/2014/main" id="{D428FB9B-B3AE-4249-8322-084FAF4E3D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0800000">
            <a:off x="6100414" y="1825625"/>
            <a:ext cx="4545876" cy="39839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8026F9-CFDA-55D1-681F-6193E5FFC3FB}"/>
              </a:ext>
            </a:extLst>
          </p:cNvPr>
          <p:cNvSpPr txBox="1"/>
          <p:nvPr/>
        </p:nvSpPr>
        <p:spPr>
          <a:xfrm rot="5400000">
            <a:off x="8739501" y="3125109"/>
            <a:ext cx="39839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/>
              <a:t>   token2.com</a:t>
            </a:r>
          </a:p>
          <a:p>
            <a:r>
              <a:rPr lang="en-US" sz="4200"/>
              <a:t> </a:t>
            </a:r>
            <a:endParaRPr lang="en-DE" sz="420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9E463FB-D97E-11A3-F255-E2FB67A26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0769093" y="4975802"/>
            <a:ext cx="466675" cy="42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962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Animierter Cartoon, Cartoon, Darstellung enthält.&#10;&#10;KI-generierte Inhalte können fehlerhaft sein.">
            <a:extLst>
              <a:ext uri="{FF2B5EF4-FFF2-40B4-BE49-F238E27FC236}">
                <a16:creationId xmlns:a16="http://schemas.microsoft.com/office/drawing/2014/main" id="{58975D73-1F39-0779-CC54-2B2DDF943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181" y="207948"/>
            <a:ext cx="6135635" cy="6095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D3B485-3B46-9C6D-D863-DE7B23A6FC3E}"/>
              </a:ext>
            </a:extLst>
          </p:cNvPr>
          <p:cNvSpPr txBox="1"/>
          <p:nvPr/>
        </p:nvSpPr>
        <p:spPr>
          <a:xfrm>
            <a:off x="201929" y="6303628"/>
            <a:ext cx="11788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https://bsky.app/profile/pshnuts.bsky.social/post/3lbry4dzsb72a</a:t>
            </a:r>
          </a:p>
        </p:txBody>
      </p:sp>
    </p:spTree>
    <p:extLst>
      <p:ext uri="{BB962C8B-B14F-4D97-AF65-F5344CB8AC3E}">
        <p14:creationId xmlns:p14="http://schemas.microsoft.com/office/powerpoint/2010/main" val="2251257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82643D59-896E-68AE-5BCA-3F8558F198E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3</a:t>
            </a:r>
            <a:endParaRPr lang="en-GB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72D13131-79CF-8701-656B-BEFF026780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0"/>
          <a:lstStyle/>
          <a:p>
            <a:pPr algn="ctr"/>
            <a:r>
              <a:rPr lang="en-US" sz="25000">
                <a:solidFill>
                  <a:schemeClr val="bg1"/>
                </a:solidFill>
                <a:latin typeface="Stencil" panose="040409050D0802020404" pitchFamily="82" charset="0"/>
              </a:rPr>
              <a:t>3</a:t>
            </a:r>
            <a:endParaRPr lang="en-DE" sz="2500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  <p:transition spd="slow" advTm="1000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ridge over the water&#10;&#10;AI-generated content may be incorrect.">
            <a:extLst>
              <a:ext uri="{FF2B5EF4-FFF2-40B4-BE49-F238E27FC236}">
                <a16:creationId xmlns:a16="http://schemas.microsoft.com/office/drawing/2014/main" id="{87C99632-CCF4-1D3B-088B-5FABE669A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84250" y="1995905"/>
            <a:ext cx="8128000" cy="42966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103F74-E1CC-B7FE-3ACA-6CD302078562}"/>
              </a:ext>
            </a:extLst>
          </p:cNvPr>
          <p:cNvSpPr txBox="1"/>
          <p:nvPr/>
        </p:nvSpPr>
        <p:spPr>
          <a:xfrm>
            <a:off x="4660900" y="1995905"/>
            <a:ext cx="4711700" cy="738664"/>
          </a:xfrm>
          <a:prstGeom prst="rect">
            <a:avLst/>
          </a:prstGeom>
          <a:solidFill>
            <a:schemeClr val="bg1">
              <a:alpha val="49000"/>
            </a:schemeClr>
          </a:solidFill>
        </p:spPr>
        <p:txBody>
          <a:bodyPr wrap="square">
            <a:spAutoFit/>
          </a:bodyPr>
          <a:lstStyle/>
          <a:p>
            <a:r>
              <a:rPr lang="en-DE" sz="4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https://fed.brid.gy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DF6BFB2-B4BC-E51E-34B4-EB8CA1120C8F}"/>
              </a:ext>
            </a:extLst>
          </p:cNvPr>
          <p:cNvSpPr txBox="1">
            <a:spLocks/>
          </p:cNvSpPr>
          <p:nvPr/>
        </p:nvSpPr>
        <p:spPr>
          <a:xfrm>
            <a:off x="984250" y="6817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1" i="0" u="none" strike="noStrike" kern="1200" cap="none" spc="0" normalizeH="0" baseline="0" noProof="0">
                <a:ln>
                  <a:noFill/>
                </a:ln>
                <a:solidFill>
                  <a:srgbClr val="3B2B46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Bridging the social internet</a:t>
            </a:r>
            <a:endParaRPr kumimoji="0" lang="en-GB" sz="6000" b="1" i="0" u="none" strike="noStrike" kern="1200" cap="none" spc="0" normalizeH="0" baseline="0" noProof="0">
              <a:ln>
                <a:noFill/>
              </a:ln>
              <a:solidFill>
                <a:srgbClr val="164E78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9326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1">
            <a:extLst>
              <a:ext uri="{FF2B5EF4-FFF2-40B4-BE49-F238E27FC236}">
                <a16:creationId xmlns:a16="http://schemas.microsoft.com/office/drawing/2014/main" id="{8DA5851B-1D51-3B0C-7813-554E462C0C35}"/>
              </a:ext>
            </a:extLst>
          </p:cNvPr>
          <p:cNvSpPr txBox="1">
            <a:spLocks/>
          </p:cNvSpPr>
          <p:nvPr/>
        </p:nvSpPr>
        <p:spPr>
          <a:xfrm>
            <a:off x="-75250" y="0"/>
            <a:ext cx="5434650" cy="6858000"/>
          </a:xfrm>
          <a:prstGeom prst="rect">
            <a:avLst/>
          </a:prstGeom>
          <a:solidFill>
            <a:srgbClr val="012456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rgbClr val="346297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sz="2000" spc="220">
              <a:solidFill>
                <a:schemeClr val="bg1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sz="2000" spc="220">
              <a:solidFill>
                <a:schemeClr val="bg1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sz="2000" spc="220">
              <a:solidFill>
                <a:schemeClr val="bg1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sz="2000" spc="220">
              <a:solidFill>
                <a:schemeClr val="bg1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sz="3500" spc="220">
              <a:solidFill>
                <a:schemeClr val="bg1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sz="2400" spc="220">
              <a:solidFill>
                <a:schemeClr val="bg1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sz="6200" spc="220">
                <a:solidFill>
                  <a:schemeClr val="bg1"/>
                </a:solidFill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KEEP 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sz="6200" spc="220">
                <a:solidFill>
                  <a:schemeClr val="bg1"/>
                </a:solidFill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CALM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sz="3000" spc="220">
                <a:solidFill>
                  <a:schemeClr val="bg1"/>
                </a:solidFill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AND  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sz="6200" spc="220">
                <a:solidFill>
                  <a:schemeClr val="bg1"/>
                </a:solidFill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ENJOY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sz="6200" spc="220">
                <a:solidFill>
                  <a:schemeClr val="bg1"/>
                </a:solidFill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#</a:t>
            </a:r>
            <a:r>
              <a:rPr lang="en-DE" sz="6200" spc="220">
                <a:solidFill>
                  <a:schemeClr val="bg1"/>
                </a:solidFill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PSCONFEU</a:t>
            </a:r>
            <a:endParaRPr lang="en-US" sz="6200" spc="220">
              <a:solidFill>
                <a:schemeClr val="bg1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5" name="Picture 5" descr="C:\Users\ba\Downloads\yiog5bMpT.png">
            <a:extLst>
              <a:ext uri="{FF2B5EF4-FFF2-40B4-BE49-F238E27FC236}">
                <a16:creationId xmlns:a16="http://schemas.microsoft.com/office/drawing/2014/main" id="{1AEBA3D7-8A7F-67F8-A82E-953AF7104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176" y="163396"/>
            <a:ext cx="2233061" cy="223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CBA5A29-43B6-0149-6963-756C03CA342E}"/>
              </a:ext>
            </a:extLst>
          </p:cNvPr>
          <p:cNvSpPr txBox="1"/>
          <p:nvPr/>
        </p:nvSpPr>
        <p:spPr>
          <a:xfrm>
            <a:off x="5359400" y="824560"/>
            <a:ext cx="8342136" cy="5546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{</a:t>
            </a:r>
            <a:endParaRPr kumimoji="0" lang="en-DE" sz="2400" b="0" i="0" u="none" strike="noStrike" kern="1200" cap="none" spc="-7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onsolas" panose="020B0609020204030204" pitchFamily="49" charset="0"/>
              <a:ea typeface="Fira Code" panose="020B0809050000020004" pitchFamily="49" charset="0"/>
            </a:endParaRPr>
          </a:p>
          <a:p>
            <a:pPr defTabSz="914363">
              <a:lnSpc>
                <a:spcPct val="90000"/>
              </a:lnSpc>
              <a:spcBef>
                <a:spcPts val="2400"/>
              </a:spcBef>
              <a:buSzPct val="80000"/>
              <a:defRPr/>
            </a:pP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en-DE" sz="2400" b="0" i="0" u="none" strike="noStrike" kern="1200" cap="none" spc="-70" normalizeH="0" baseline="0" noProof="0">
                <a:ln>
                  <a:noFill/>
                </a:ln>
                <a:solidFill>
                  <a:srgbClr val="00008B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Venue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  </a:t>
            </a:r>
            <a:r>
              <a:rPr kumimoji="0" lang="en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 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: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en-DE" sz="2400" b="0" i="0" u="none" strike="noStrike" kern="1200" cap="none" spc="-7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PSConfEU 202</a:t>
            </a:r>
            <a:r>
              <a:rPr kumimoji="0" lang="en-US" sz="2400" b="0" i="0" u="none" strike="noStrike" kern="1200" cap="none" spc="-7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5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",</a:t>
            </a:r>
            <a:endParaRPr kumimoji="0" lang="en-DE" sz="2400" b="0" i="0" u="none" strike="noStrike" kern="1200" cap="none" spc="-7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Fira Code" panose="020B0809050000020004" pitchFamily="49" charset="0"/>
            </a:endParaRP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8B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Title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  </a:t>
            </a:r>
            <a:r>
              <a:rPr kumimoji="0" lang="en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 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: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en-US" sz="2400" b="0" i="0" u="none" strike="noStrike" kern="1200" cap="none" spc="-7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Invoke-BlueSky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,</a:t>
            </a:r>
            <a:endParaRPr kumimoji="0" lang="en-DE" sz="2400" b="0" i="0" u="none" strike="noStrike" kern="1200" cap="none" spc="-7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Fira Code" panose="020B0809050000020004" pitchFamily="49" charset="0"/>
            </a:endParaRPr>
          </a:p>
          <a:p>
            <a:pPr defTabSz="914363">
              <a:lnSpc>
                <a:spcPct val="90000"/>
              </a:lnSpc>
              <a:spcBef>
                <a:spcPts val="2400"/>
              </a:spcBef>
              <a:buSzPct val="80000"/>
              <a:defRPr/>
            </a:pPr>
            <a:r>
              <a:rPr lang="de-DE" sz="2400" spc="-70">
                <a:solidFill>
                  <a:srgbClr val="333333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 </a:t>
            </a:r>
            <a:r>
              <a:rPr lang="de-DE" sz="2400" spc="-70">
                <a:solidFill>
                  <a:srgbClr val="00000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lang="de-DE" sz="2400" spc="-70">
                <a:solidFill>
                  <a:srgbClr val="00008B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Speaker</a:t>
            </a:r>
            <a:r>
              <a:rPr lang="de-DE" sz="2400" spc="-70">
                <a:solidFill>
                  <a:srgbClr val="00000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lang="en-DE" sz="2400" spc="-70">
                <a:solidFill>
                  <a:srgbClr val="00000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 </a:t>
            </a:r>
            <a:r>
              <a:rPr lang="de-DE" sz="2400" spc="-70">
                <a:solidFill>
                  <a:srgbClr val="00000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:</a:t>
            </a:r>
            <a:r>
              <a:rPr lang="de-DE" sz="2400" spc="-70">
                <a:solidFill>
                  <a:srgbClr val="333333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 </a:t>
            </a:r>
            <a:r>
              <a:rPr lang="de-DE" sz="2400" spc="-70">
                <a:solidFill>
                  <a:srgbClr val="00000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lang="de-DE" sz="2400" spc="-70">
                <a:solidFill>
                  <a:srgbClr val="8B000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Thorsten Butz</a:t>
            </a:r>
            <a:r>
              <a:rPr lang="de-DE" sz="2400" spc="-70">
                <a:solidFill>
                  <a:srgbClr val="00000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",</a:t>
            </a:r>
            <a:endParaRPr lang="de-DE" sz="2400" spc="-70">
              <a:solidFill>
                <a:srgbClr val="333333"/>
              </a:solidFill>
              <a:latin typeface="Consolas" panose="020B0609020204030204" pitchFamily="49" charset="0"/>
              <a:ea typeface="Fira Code" panose="020B0809050000020004" pitchFamily="49" charset="0"/>
            </a:endParaRPr>
          </a:p>
          <a:p>
            <a:pPr lvl="0" defTabSz="914363">
              <a:lnSpc>
                <a:spcPct val="90000"/>
              </a:lnSpc>
              <a:spcBef>
                <a:spcPts val="2400"/>
              </a:spcBef>
              <a:buSzPct val="80000"/>
              <a:defRPr/>
            </a:pP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en-US" sz="2400" b="0" i="0" u="none" strike="noStrike" kern="1200" cap="none" spc="-70" normalizeH="0" baseline="0" noProof="0">
                <a:ln>
                  <a:noFill/>
                </a:ln>
                <a:solidFill>
                  <a:srgbClr val="00008B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Github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  :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lang="de-DE" sz="2400" spc="-70">
                <a:solidFill>
                  <a:srgbClr val="8B000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github.com/thorstenbutz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",</a:t>
            </a:r>
            <a:endParaRPr kumimoji="0" lang="de-DE" sz="2400" b="0" i="0" u="none" strike="noStrike" kern="1200" cap="none" spc="-70" normalizeH="0" baseline="0" noProof="0">
              <a:ln>
                <a:noFill/>
              </a:ln>
              <a:solidFill>
                <a:srgbClr val="8B0000"/>
              </a:solidFill>
              <a:effectLst/>
              <a:uLnTx/>
              <a:uFillTx/>
              <a:latin typeface="Consolas" panose="020B0609020204030204" pitchFamily="49" charset="0"/>
              <a:ea typeface="Fira Code" panose="020B0809050000020004" pitchFamily="49" charset="0"/>
            </a:endParaRP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8B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Uri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   </a:t>
            </a:r>
            <a:r>
              <a:rPr kumimoji="0" lang="en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 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: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thorsten-butz.de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",</a:t>
            </a:r>
            <a:endParaRPr kumimoji="0" lang="de-DE" sz="2400" b="0" i="0" u="none" strike="noStrike" kern="1200" cap="none" spc="-7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onsolas" panose="020B0609020204030204" pitchFamily="49" charset="0"/>
              <a:ea typeface="Fira Code" panose="020B0809050000020004" pitchFamily="49" charset="0"/>
            </a:endParaRP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8B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BlueSky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en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 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: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en-DE" sz="2400" b="0" i="0" u="none" strike="noStrike" kern="1200" cap="none" spc="-7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@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thorsten.butz.io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",</a:t>
            </a:r>
            <a:endParaRPr kumimoji="0" lang="de-DE" sz="2400" b="0" i="0" u="none" strike="noStrike" kern="1200" cap="none" spc="-7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onsolas" panose="020B0609020204030204" pitchFamily="49" charset="0"/>
              <a:ea typeface="Fira Code" panose="020B0809050000020004" pitchFamily="49" charset="0"/>
            </a:endParaRP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8B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Podcast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en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 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: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slidingwindows.de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endParaRPr kumimoji="0" lang="de-DE" sz="2400" b="0" i="0" u="none" strike="noStrike" kern="1200" cap="none" spc="-7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onsolas" panose="020B0609020204030204" pitchFamily="49" charset="0"/>
              <a:ea typeface="Fira Code" panose="020B0809050000020004" pitchFamily="49" charset="0"/>
            </a:endParaRP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}</a:t>
            </a:r>
            <a:endParaRPr kumimoji="0" lang="de-DE" sz="2400" b="0" i="0" u="none" strike="noStrike" kern="1200" cap="none" spc="-7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onsolas" panose="020B06090202040302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541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80DE7D8-9CF1-858D-C734-793AA9901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3F44260-1F17-38A1-2B59-BE9C8E59DDC5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1" i="0" u="none" strike="noStrike" kern="1200" cap="none" spc="0" normalizeH="0" baseline="0" noProof="0">
                <a:ln>
                  <a:noFill/>
                </a:ln>
                <a:solidFill>
                  <a:srgbClr val="3B2B46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Swag</a:t>
            </a:r>
            <a:endParaRPr kumimoji="0" lang="en-GB" sz="6000" b="1" i="0" u="none" strike="noStrike" kern="1200" cap="none" spc="0" normalizeH="0" baseline="0" noProof="0">
              <a:ln>
                <a:noFill/>
              </a:ln>
              <a:solidFill>
                <a:srgbClr val="164E78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7E8B7-7044-769B-D6D3-6F098110AF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464972" cy="2073713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/>
            </a:br>
            <a:br>
              <a:rPr lang="en-US"/>
            </a:br>
            <a:endParaRPr lang="en-DE" sz="2800"/>
          </a:p>
        </p:txBody>
      </p:sp>
      <p:pic>
        <p:nvPicPr>
          <p:cNvPr id="8" name="Grafik 8">
            <a:extLst>
              <a:ext uri="{FF2B5EF4-FFF2-40B4-BE49-F238E27FC236}">
                <a16:creationId xmlns:a16="http://schemas.microsoft.com/office/drawing/2014/main" id="{A325591A-25B6-1AE4-B75A-8EDEAFD88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0980" y="7322692"/>
            <a:ext cx="599377" cy="529450"/>
          </a:xfrm>
          <a:prstGeom prst="rect">
            <a:avLst/>
          </a:prstGeom>
        </p:spPr>
      </p:pic>
      <p:pic>
        <p:nvPicPr>
          <p:cNvPr id="5" name="Picture 4" descr="A group of red cards&#10;&#10;AI-generated content may be incorrect.">
            <a:extLst>
              <a:ext uri="{FF2B5EF4-FFF2-40B4-BE49-F238E27FC236}">
                <a16:creationId xmlns:a16="http://schemas.microsoft.com/office/drawing/2014/main" id="{7AFE96E1-48C2-BAD5-BF9E-988DB5FF44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0800000">
            <a:off x="2997200" y="418332"/>
            <a:ext cx="6429890" cy="56350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C71F3E-4681-C8D9-CC72-962E8B8AC02F}"/>
              </a:ext>
            </a:extLst>
          </p:cNvPr>
          <p:cNvSpPr txBox="1"/>
          <p:nvPr/>
        </p:nvSpPr>
        <p:spPr>
          <a:xfrm rot="5400000">
            <a:off x="7671614" y="2736502"/>
            <a:ext cx="39839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/>
              <a:t>   token2.com</a:t>
            </a:r>
          </a:p>
          <a:p>
            <a:r>
              <a:rPr lang="en-US" sz="4200"/>
              <a:t> </a:t>
            </a:r>
            <a:endParaRPr lang="en-DE" sz="420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6FCADFD-5F6C-FC3A-673B-976D15A406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9713090" y="4589723"/>
            <a:ext cx="466675" cy="42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44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72D13131-79CF-8701-656B-BEFF026780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0"/>
          <a:lstStyle/>
          <a:p>
            <a:pPr algn="ctr"/>
            <a:r>
              <a:rPr lang="en-US" sz="25000">
                <a:solidFill>
                  <a:schemeClr val="bg1"/>
                </a:solidFill>
                <a:latin typeface="Stencil" panose="040409050D0802020404" pitchFamily="82" charset="0"/>
              </a:rPr>
              <a:t>2</a:t>
            </a:r>
            <a:endParaRPr lang="en-DE" sz="2500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012733"/>
      </p:ext>
    </p:extLst>
  </p:cSld>
  <p:clrMapOvr>
    <a:masterClrMapping/>
  </p:clrMapOvr>
  <p:transition spd="slow" advTm="100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72D13131-79CF-8701-656B-BEFF026780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0"/>
          <a:lstStyle/>
          <a:p>
            <a:pPr algn="ctr"/>
            <a:r>
              <a:rPr lang="en-US" sz="25000">
                <a:latin typeface="Stencil" panose="040409050D0802020404" pitchFamily="82" charset="0"/>
              </a:rPr>
              <a:t>1</a:t>
            </a:r>
            <a:endParaRPr lang="en-DE" sz="25000"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31530"/>
      </p:ext>
    </p:extLst>
  </p:cSld>
  <p:clrMapOvr>
    <a:masterClrMapping/>
  </p:clrMapOvr>
  <p:transition spd="slow" advTm="1000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/>
              <a:t>Thorsten Butz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el 3">
            <a:extLst>
              <a:ext uri="{FF2B5EF4-FFF2-40B4-BE49-F238E27FC236}">
                <a16:creationId xmlns:a16="http://schemas.microsoft.com/office/drawing/2014/main" id="{0E2348EB-2258-5792-670F-322202E630B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2666707"/>
            <a:ext cx="10515600" cy="1325563"/>
          </a:xfrm>
          <a:prstGeom prst="rect">
            <a:avLst/>
          </a:prstGeom>
        </p:spPr>
        <p:txBody>
          <a:bodyPr anchor="b" anchorCtr="0"/>
          <a:lstStyle/>
          <a:p>
            <a:pPr algn="ctr"/>
            <a:r>
              <a:rPr lang="en-US" sz="6000" b="1">
                <a:solidFill>
                  <a:srgbClr val="346296"/>
                </a:solidFill>
                <a:latin typeface="+mn-lt"/>
              </a:rPr>
              <a:t>Invoke-BlueSky</a:t>
            </a:r>
            <a:endParaRPr lang="en-DE" sz="6000" b="1" dirty="0">
              <a:solidFill>
                <a:srgbClr val="346296"/>
              </a:solidFill>
              <a:latin typeface="+mn-lt"/>
            </a:endParaRP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7FC74070-928F-F62F-CFAA-3AB0F0E6894B}"/>
              </a:ext>
            </a:extLst>
          </p:cNvPr>
          <p:cNvGrpSpPr/>
          <p:nvPr/>
        </p:nvGrpSpPr>
        <p:grpSpPr>
          <a:xfrm>
            <a:off x="9332686" y="3768991"/>
            <a:ext cx="2859313" cy="3147065"/>
            <a:chOff x="9332686" y="3768991"/>
            <a:chExt cx="2859313" cy="3147065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830C198C-AEDD-FA6C-5484-3A8E50604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32686" y="3768991"/>
              <a:ext cx="2859313" cy="3147065"/>
            </a:xfrm>
            <a:prstGeom prst="rect">
              <a:avLst/>
            </a:prstGeom>
          </p:spPr>
        </p:pic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902E8932-954C-0C7B-FBFB-F8190369A5CF}"/>
                </a:ext>
              </a:extLst>
            </p:cNvPr>
            <p:cNvSpPr txBox="1"/>
            <p:nvPr/>
          </p:nvSpPr>
          <p:spPr>
            <a:xfrm>
              <a:off x="9575800" y="4036641"/>
              <a:ext cx="2256972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/>
                <a:t>Follow </a:t>
              </a:r>
            </a:p>
            <a:p>
              <a:pPr algn="ctr"/>
              <a:r>
                <a:rPr lang="en-US" sz="4400"/>
                <a:t>along</a:t>
              </a:r>
              <a:endParaRPr lang="en-DE" sz="4400"/>
            </a:p>
          </p:txBody>
        </p:sp>
      </p:grpSp>
    </p:spTree>
    <p:extLst>
      <p:ext uri="{BB962C8B-B14F-4D97-AF65-F5344CB8AC3E}">
        <p14:creationId xmlns:p14="http://schemas.microsoft.com/office/powerpoint/2010/main" val="2193816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531CB4D-40EE-4CEA-4C1F-A86C158A8A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09061" y="630961"/>
            <a:ext cx="9733280" cy="1325563"/>
          </a:xfrm>
        </p:spPr>
        <p:txBody>
          <a:bodyPr/>
          <a:lstStyle/>
          <a:p>
            <a:pPr rtl="0" eaLnBrk="1" latinLnBrk="0" hangingPunct="1"/>
            <a:r>
              <a:rPr lang="fr-FR" sz="4000" b="1" kern="1200">
                <a:solidFill>
                  <a:srgbClr val="346296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Many thanks to our sponsors:</a:t>
            </a:r>
            <a:endParaRPr lang="en-DE"/>
          </a:p>
        </p:txBody>
      </p:sp>
      <p:pic>
        <p:nvPicPr>
          <p:cNvPr id="6" name="Image 5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7055FC4D-305C-B66C-BD15-95904A343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085" y="1769665"/>
            <a:ext cx="7643232" cy="402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Schuhwerk, Kleidung, Text, Person enthält.&#10;&#10;KI-generierte Inhalte können fehlerhaft sein.">
            <a:extLst>
              <a:ext uri="{FF2B5EF4-FFF2-40B4-BE49-F238E27FC236}">
                <a16:creationId xmlns:a16="http://schemas.microsoft.com/office/drawing/2014/main" id="{CE6E5B57-CD39-CB46-9757-C544B76CC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408" y="0"/>
            <a:ext cx="91451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673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E7264-0E51-7CA9-A6B5-F34DC82DB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E756C29-33FB-926A-95B9-01675F29D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1916" y="1666832"/>
            <a:ext cx="2759278" cy="243736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AE63EF-F779-B806-215E-EF7F50E848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7920" y="1666832"/>
            <a:ext cx="2287144" cy="2445561"/>
          </a:xfrm>
          <a:prstGeom prst="rect">
            <a:avLst/>
          </a:prstGeom>
        </p:spPr>
      </p:pic>
      <p:pic>
        <p:nvPicPr>
          <p:cNvPr id="7" name="Image 10" descr="Une image contenant capture d’écran, ligne, Graphique, Bleu électrique&#10;&#10;Description générée automatiquement">
            <a:extLst>
              <a:ext uri="{FF2B5EF4-FFF2-40B4-BE49-F238E27FC236}">
                <a16:creationId xmlns:a16="http://schemas.microsoft.com/office/drawing/2014/main" id="{FEA9C085-D94E-42AC-D9D3-C502A8141B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5465" y="4913758"/>
            <a:ext cx="2446413" cy="250330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E9A6182-4B8D-6BBF-4F45-B5207E5AF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75354" y="1011063"/>
            <a:ext cx="599377" cy="5294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7C40F53-510D-359D-936E-9485E0F928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73879" y="986999"/>
            <a:ext cx="528418" cy="56501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CB8639C-97EB-1742-78E9-527397B362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672403" y="985701"/>
            <a:ext cx="565019" cy="565019"/>
          </a:xfrm>
          <a:prstGeom prst="rect">
            <a:avLst/>
          </a:prstGeom>
        </p:spPr>
      </p:pic>
      <p:pic>
        <p:nvPicPr>
          <p:cNvPr id="11" name="Grafik 10" descr="Ein Bild, das Schmetterling, Nachtfalter und Schmetterlinge, Kreativität enthält.&#10;&#10;KI-generierte Inhalte können fehlerhaft sein.">
            <a:extLst>
              <a:ext uri="{FF2B5EF4-FFF2-40B4-BE49-F238E27FC236}">
                <a16:creationId xmlns:a16="http://schemas.microsoft.com/office/drawing/2014/main" id="{56778F4A-6031-503A-3127-6CD73B7AFB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977" y="962517"/>
            <a:ext cx="597460" cy="524301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3B7039D2-0473-EB17-BFFE-E6C6395991C4}"/>
              </a:ext>
            </a:extLst>
          </p:cNvPr>
          <p:cNvSpPr/>
          <p:nvPr/>
        </p:nvSpPr>
        <p:spPr>
          <a:xfrm>
            <a:off x="6473228" y="6165410"/>
            <a:ext cx="2598344" cy="692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953ADE6-FF55-958E-21AE-7E38E8CEE3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379922" y="2000945"/>
            <a:ext cx="2857500" cy="2581275"/>
          </a:xfrm>
          <a:prstGeom prst="rect">
            <a:avLst/>
          </a:prstGeom>
        </p:spPr>
      </p:pic>
      <p:sp>
        <p:nvSpPr>
          <p:cNvPr id="16" name="Grafik 14">
            <a:extLst>
              <a:ext uri="{FF2B5EF4-FFF2-40B4-BE49-F238E27FC236}">
                <a16:creationId xmlns:a16="http://schemas.microsoft.com/office/drawing/2014/main" id="{841FE037-AE69-3CF5-D02C-1E0BA6106D42}"/>
              </a:ext>
            </a:extLst>
          </p:cNvPr>
          <p:cNvSpPr>
            <a:spLocks noChangeAspect="1"/>
          </p:cNvSpPr>
          <p:nvPr/>
        </p:nvSpPr>
        <p:spPr>
          <a:xfrm>
            <a:off x="8191538" y="1717374"/>
            <a:ext cx="2652195" cy="2395019"/>
          </a:xfrm>
          <a:custGeom>
            <a:avLst/>
            <a:gdLst>
              <a:gd name="connsiteX0" fmla="*/ 2258378 w 2858452"/>
              <a:gd name="connsiteY0" fmla="*/ 0 h 2581275"/>
              <a:gd name="connsiteX1" fmla="*/ 2696528 w 2858452"/>
              <a:gd name="connsiteY1" fmla="*/ 0 h 2581275"/>
              <a:gd name="connsiteX2" fmla="*/ 1734503 w 2858452"/>
              <a:gd name="connsiteY2" fmla="*/ 1095375 h 2581275"/>
              <a:gd name="connsiteX3" fmla="*/ 2858453 w 2858452"/>
              <a:gd name="connsiteY3" fmla="*/ 2581275 h 2581275"/>
              <a:gd name="connsiteX4" fmla="*/ 1976438 w 2858452"/>
              <a:gd name="connsiteY4" fmla="*/ 2581275 h 2581275"/>
              <a:gd name="connsiteX5" fmla="*/ 1285875 w 2858452"/>
              <a:gd name="connsiteY5" fmla="*/ 1678305 h 2581275"/>
              <a:gd name="connsiteX6" fmla="*/ 495300 w 2858452"/>
              <a:gd name="connsiteY6" fmla="*/ 2581275 h 2581275"/>
              <a:gd name="connsiteX7" fmla="*/ 57150 w 2858452"/>
              <a:gd name="connsiteY7" fmla="*/ 2581275 h 2581275"/>
              <a:gd name="connsiteX8" fmla="*/ 1076325 w 2858452"/>
              <a:gd name="connsiteY8" fmla="*/ 1409700 h 2581275"/>
              <a:gd name="connsiteX9" fmla="*/ 0 w 2858452"/>
              <a:gd name="connsiteY9" fmla="*/ 0 h 2581275"/>
              <a:gd name="connsiteX10" fmla="*/ 903923 w 2858452"/>
              <a:gd name="connsiteY10" fmla="*/ 0 h 2581275"/>
              <a:gd name="connsiteX11" fmla="*/ 1527810 w 2858452"/>
              <a:gd name="connsiteY11" fmla="*/ 824865 h 2581275"/>
              <a:gd name="connsiteX12" fmla="*/ 2105025 w 2858452"/>
              <a:gd name="connsiteY12" fmla="*/ 2324100 h 2581275"/>
              <a:gd name="connsiteX13" fmla="*/ 2347913 w 2858452"/>
              <a:gd name="connsiteY13" fmla="*/ 2324100 h 2581275"/>
              <a:gd name="connsiteX14" fmla="*/ 776288 w 2858452"/>
              <a:gd name="connsiteY14" fmla="*/ 247650 h 2581275"/>
              <a:gd name="connsiteX15" fmla="*/ 515303 w 2858452"/>
              <a:gd name="connsiteY15" fmla="*/ 247650 h 258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58452" h="2581275">
                <a:moveTo>
                  <a:pt x="2258378" y="0"/>
                </a:moveTo>
                <a:lnTo>
                  <a:pt x="2696528" y="0"/>
                </a:lnTo>
                <a:lnTo>
                  <a:pt x="1734503" y="1095375"/>
                </a:lnTo>
                <a:lnTo>
                  <a:pt x="2858453" y="2581275"/>
                </a:lnTo>
                <a:lnTo>
                  <a:pt x="1976438" y="2581275"/>
                </a:lnTo>
                <a:lnTo>
                  <a:pt x="1285875" y="1678305"/>
                </a:lnTo>
                <a:lnTo>
                  <a:pt x="495300" y="2581275"/>
                </a:lnTo>
                <a:lnTo>
                  <a:pt x="57150" y="2581275"/>
                </a:lnTo>
                <a:lnTo>
                  <a:pt x="1076325" y="1409700"/>
                </a:lnTo>
                <a:lnTo>
                  <a:pt x="0" y="0"/>
                </a:lnTo>
                <a:lnTo>
                  <a:pt x="903923" y="0"/>
                </a:lnTo>
                <a:lnTo>
                  <a:pt x="1527810" y="824865"/>
                </a:lnTo>
                <a:close/>
                <a:moveTo>
                  <a:pt x="2105025" y="2324100"/>
                </a:moveTo>
                <a:lnTo>
                  <a:pt x="2347913" y="2324100"/>
                </a:lnTo>
                <a:lnTo>
                  <a:pt x="776288" y="247650"/>
                </a:lnTo>
                <a:lnTo>
                  <a:pt x="515303" y="247650"/>
                </a:lnTo>
                <a:close/>
              </a:path>
            </a:pathLst>
          </a:custGeom>
          <a:solidFill>
            <a:srgbClr val="1F70A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90EF606-3FE6-E1DC-8CF6-732A4BB722DC}"/>
              </a:ext>
            </a:extLst>
          </p:cNvPr>
          <p:cNvSpPr txBox="1"/>
          <p:nvPr/>
        </p:nvSpPr>
        <p:spPr>
          <a:xfrm>
            <a:off x="627691" y="4454735"/>
            <a:ext cx="10487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185FE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 @thorsten.butz.io   </a:t>
            </a:r>
            <a:r>
              <a:rPr lang="en-US" sz="2000">
                <a:solidFill>
                  <a:srgbClr val="2B90D9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@thorstenbutz@twit.social   </a:t>
            </a:r>
            <a:r>
              <a:rPr lang="en-US" sz="2000">
                <a:solidFill>
                  <a:srgbClr val="1185FE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sz="2000">
                <a:solidFill>
                  <a:srgbClr val="1F70AD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@thorstenbutz</a:t>
            </a:r>
            <a:endParaRPr lang="en-DE" sz="2000">
              <a:solidFill>
                <a:srgbClr val="1F70AD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99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14334-9D3F-766C-D24D-4684211B9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lussdiagramm: Alternativer Prozess 34">
            <a:extLst>
              <a:ext uri="{FF2B5EF4-FFF2-40B4-BE49-F238E27FC236}">
                <a16:creationId xmlns:a16="http://schemas.microsoft.com/office/drawing/2014/main" id="{43E10021-9A51-B84B-54B1-0540DEEE6F6F}"/>
              </a:ext>
            </a:extLst>
          </p:cNvPr>
          <p:cNvSpPr/>
          <p:nvPr/>
        </p:nvSpPr>
        <p:spPr>
          <a:xfrm rot="2363341">
            <a:off x="10698145" y="-207926"/>
            <a:ext cx="2009416" cy="2055704"/>
          </a:xfrm>
          <a:prstGeom prst="flowChartAlternateProcess">
            <a:avLst/>
          </a:prstGeom>
          <a:solidFill>
            <a:schemeClr val="bg1"/>
          </a:solidFill>
          <a:ln w="444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2800">
              <a:solidFill>
                <a:srgbClr val="164E78"/>
              </a:solidFill>
              <a:latin typeface="Bahnschrift" panose="020B0502040204020203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25E9C9B-17C4-CFA0-2AEA-C47F3DD8B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631" y="5042875"/>
            <a:ext cx="858663" cy="75848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B6ED2CA-C0D2-57BE-0709-31C5EB040F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77321" y="3035766"/>
            <a:ext cx="711739" cy="761037"/>
          </a:xfrm>
          <a:prstGeom prst="rect">
            <a:avLst/>
          </a:prstGeom>
        </p:spPr>
      </p:pic>
      <p:pic>
        <p:nvPicPr>
          <p:cNvPr id="7" name="Image 10" descr="Une image contenant capture d’écran, ligne, Graphique, Bleu électrique&#10;&#10;Description générée automatiquement">
            <a:extLst>
              <a:ext uri="{FF2B5EF4-FFF2-40B4-BE49-F238E27FC236}">
                <a16:creationId xmlns:a16="http://schemas.microsoft.com/office/drawing/2014/main" id="{F0887770-2683-EDB5-F9A4-E8C053FA76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524" y="4691887"/>
            <a:ext cx="2446413" cy="250330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AFED442-29D2-AD42-6F8D-DB014DF40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75354" y="1011063"/>
            <a:ext cx="599377" cy="5294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0CCB9AD-FBF1-E1BF-4EA3-35F9BFD1B7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73879" y="986999"/>
            <a:ext cx="528418" cy="56501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AF71577-B6F5-B4CE-36C2-CA29F16651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672403" y="985701"/>
            <a:ext cx="565019" cy="565019"/>
          </a:xfrm>
          <a:prstGeom prst="rect">
            <a:avLst/>
          </a:prstGeom>
        </p:spPr>
      </p:pic>
      <p:pic>
        <p:nvPicPr>
          <p:cNvPr id="11" name="Grafik 10" descr="Ein Bild, das Schmetterling, Nachtfalter und Schmetterlinge, Kreativität enthält.&#10;&#10;KI-generierte Inhalte können fehlerhaft sein.">
            <a:extLst>
              <a:ext uri="{FF2B5EF4-FFF2-40B4-BE49-F238E27FC236}">
                <a16:creationId xmlns:a16="http://schemas.microsoft.com/office/drawing/2014/main" id="{F8B01035-B342-90D3-3799-0766CDA05F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977" y="1006059"/>
            <a:ext cx="597460" cy="524301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8AB9CC1B-CDFC-69FB-51B3-DD40999C786F}"/>
              </a:ext>
            </a:extLst>
          </p:cNvPr>
          <p:cNvSpPr/>
          <p:nvPr/>
        </p:nvSpPr>
        <p:spPr>
          <a:xfrm>
            <a:off x="6473228" y="6165410"/>
            <a:ext cx="2598344" cy="692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C5C8EA9-472C-56E0-322E-38ED8E00F0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379922" y="2000945"/>
            <a:ext cx="2857500" cy="2581275"/>
          </a:xfrm>
          <a:prstGeom prst="rect">
            <a:avLst/>
          </a:prstGeom>
        </p:spPr>
      </p:pic>
      <p:sp>
        <p:nvSpPr>
          <p:cNvPr id="16" name="Grafik 14">
            <a:extLst>
              <a:ext uri="{FF2B5EF4-FFF2-40B4-BE49-F238E27FC236}">
                <a16:creationId xmlns:a16="http://schemas.microsoft.com/office/drawing/2014/main" id="{00A4CCCA-F1CF-36D6-5D61-02D290428D7A}"/>
              </a:ext>
            </a:extLst>
          </p:cNvPr>
          <p:cNvSpPr>
            <a:spLocks noChangeAspect="1"/>
          </p:cNvSpPr>
          <p:nvPr/>
        </p:nvSpPr>
        <p:spPr>
          <a:xfrm>
            <a:off x="1081513" y="1178063"/>
            <a:ext cx="825340" cy="745309"/>
          </a:xfrm>
          <a:custGeom>
            <a:avLst/>
            <a:gdLst>
              <a:gd name="connsiteX0" fmla="*/ 2258378 w 2858452"/>
              <a:gd name="connsiteY0" fmla="*/ 0 h 2581275"/>
              <a:gd name="connsiteX1" fmla="*/ 2696528 w 2858452"/>
              <a:gd name="connsiteY1" fmla="*/ 0 h 2581275"/>
              <a:gd name="connsiteX2" fmla="*/ 1734503 w 2858452"/>
              <a:gd name="connsiteY2" fmla="*/ 1095375 h 2581275"/>
              <a:gd name="connsiteX3" fmla="*/ 2858453 w 2858452"/>
              <a:gd name="connsiteY3" fmla="*/ 2581275 h 2581275"/>
              <a:gd name="connsiteX4" fmla="*/ 1976438 w 2858452"/>
              <a:gd name="connsiteY4" fmla="*/ 2581275 h 2581275"/>
              <a:gd name="connsiteX5" fmla="*/ 1285875 w 2858452"/>
              <a:gd name="connsiteY5" fmla="*/ 1678305 h 2581275"/>
              <a:gd name="connsiteX6" fmla="*/ 495300 w 2858452"/>
              <a:gd name="connsiteY6" fmla="*/ 2581275 h 2581275"/>
              <a:gd name="connsiteX7" fmla="*/ 57150 w 2858452"/>
              <a:gd name="connsiteY7" fmla="*/ 2581275 h 2581275"/>
              <a:gd name="connsiteX8" fmla="*/ 1076325 w 2858452"/>
              <a:gd name="connsiteY8" fmla="*/ 1409700 h 2581275"/>
              <a:gd name="connsiteX9" fmla="*/ 0 w 2858452"/>
              <a:gd name="connsiteY9" fmla="*/ 0 h 2581275"/>
              <a:gd name="connsiteX10" fmla="*/ 903923 w 2858452"/>
              <a:gd name="connsiteY10" fmla="*/ 0 h 2581275"/>
              <a:gd name="connsiteX11" fmla="*/ 1527810 w 2858452"/>
              <a:gd name="connsiteY11" fmla="*/ 824865 h 2581275"/>
              <a:gd name="connsiteX12" fmla="*/ 2105025 w 2858452"/>
              <a:gd name="connsiteY12" fmla="*/ 2324100 h 2581275"/>
              <a:gd name="connsiteX13" fmla="*/ 2347913 w 2858452"/>
              <a:gd name="connsiteY13" fmla="*/ 2324100 h 2581275"/>
              <a:gd name="connsiteX14" fmla="*/ 776288 w 2858452"/>
              <a:gd name="connsiteY14" fmla="*/ 247650 h 2581275"/>
              <a:gd name="connsiteX15" fmla="*/ 515303 w 2858452"/>
              <a:gd name="connsiteY15" fmla="*/ 247650 h 258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58452" h="2581275">
                <a:moveTo>
                  <a:pt x="2258378" y="0"/>
                </a:moveTo>
                <a:lnTo>
                  <a:pt x="2696528" y="0"/>
                </a:lnTo>
                <a:lnTo>
                  <a:pt x="1734503" y="1095375"/>
                </a:lnTo>
                <a:lnTo>
                  <a:pt x="2858453" y="2581275"/>
                </a:lnTo>
                <a:lnTo>
                  <a:pt x="1976438" y="2581275"/>
                </a:lnTo>
                <a:lnTo>
                  <a:pt x="1285875" y="1678305"/>
                </a:lnTo>
                <a:lnTo>
                  <a:pt x="495300" y="2581275"/>
                </a:lnTo>
                <a:lnTo>
                  <a:pt x="57150" y="2581275"/>
                </a:lnTo>
                <a:lnTo>
                  <a:pt x="1076325" y="1409700"/>
                </a:lnTo>
                <a:lnTo>
                  <a:pt x="0" y="0"/>
                </a:lnTo>
                <a:lnTo>
                  <a:pt x="903923" y="0"/>
                </a:lnTo>
                <a:lnTo>
                  <a:pt x="1527810" y="824865"/>
                </a:lnTo>
                <a:close/>
                <a:moveTo>
                  <a:pt x="2105025" y="2324100"/>
                </a:moveTo>
                <a:lnTo>
                  <a:pt x="2347913" y="2324100"/>
                </a:lnTo>
                <a:lnTo>
                  <a:pt x="776288" y="247650"/>
                </a:lnTo>
                <a:lnTo>
                  <a:pt x="515303" y="247650"/>
                </a:lnTo>
                <a:close/>
              </a:path>
            </a:pathLst>
          </a:custGeom>
          <a:solidFill>
            <a:srgbClr val="1F70A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99ECE2C3-42B3-938D-7AEA-B1CC6EB5FE35}"/>
              </a:ext>
            </a:extLst>
          </p:cNvPr>
          <p:cNvSpPr/>
          <p:nvPr/>
        </p:nvSpPr>
        <p:spPr>
          <a:xfrm>
            <a:off x="2404576" y="663115"/>
            <a:ext cx="6866424" cy="177520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sz="2800">
                <a:solidFill>
                  <a:srgbClr val="164E78"/>
                </a:solidFill>
              </a:rPr>
              <a:t>(Still) Most user accounts</a:t>
            </a:r>
          </a:p>
          <a:p>
            <a:pPr marL="285750" indent="-285750">
              <a:buFontTx/>
              <a:buChar char="-"/>
            </a:pPr>
            <a:r>
              <a:rPr lang="en-US" sz="2800">
                <a:solidFill>
                  <a:srgbClr val="164E78"/>
                </a:solidFill>
              </a:rPr>
              <a:t>Politically controversial</a:t>
            </a:r>
          </a:p>
          <a:p>
            <a:pPr marL="285750" indent="-285750">
              <a:buFontTx/>
              <a:buChar char="-"/>
            </a:pPr>
            <a:r>
              <a:rPr lang="en-US" sz="2800">
                <a:solidFill>
                  <a:srgbClr val="164E78"/>
                </a:solidFill>
              </a:rPr>
              <a:t>No free REST API, centralized </a:t>
            </a:r>
            <a:endParaRPr lang="en-DE" sz="2800">
              <a:solidFill>
                <a:srgbClr val="164E78"/>
              </a:solidFill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AE5F6A9D-2D9D-9009-50D1-1597847CDE41}"/>
              </a:ext>
            </a:extLst>
          </p:cNvPr>
          <p:cNvSpPr/>
          <p:nvPr/>
        </p:nvSpPr>
        <p:spPr>
          <a:xfrm>
            <a:off x="2485146" y="1826773"/>
            <a:ext cx="281945" cy="2819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FD33A1F9-FAEE-E988-343C-14B682B1FCE7}"/>
              </a:ext>
            </a:extLst>
          </p:cNvPr>
          <p:cNvSpPr/>
          <p:nvPr/>
        </p:nvSpPr>
        <p:spPr>
          <a:xfrm>
            <a:off x="2485146" y="985701"/>
            <a:ext cx="281945" cy="281945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06EA6B1-7B98-91B6-C326-70AEDA37A6F1}"/>
              </a:ext>
            </a:extLst>
          </p:cNvPr>
          <p:cNvSpPr/>
          <p:nvPr/>
        </p:nvSpPr>
        <p:spPr>
          <a:xfrm>
            <a:off x="2404576" y="2560063"/>
            <a:ext cx="6866424" cy="177520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sz="2800">
                <a:solidFill>
                  <a:srgbClr val="164E78"/>
                </a:solidFill>
              </a:rPr>
              <a:t>Niche user base</a:t>
            </a:r>
          </a:p>
          <a:p>
            <a:pPr marL="285750" indent="-285750">
              <a:buFontTx/>
              <a:buChar char="-"/>
            </a:pPr>
            <a:r>
              <a:rPr lang="en-US" sz="2800">
                <a:solidFill>
                  <a:srgbClr val="164E78"/>
                </a:solidFill>
              </a:rPr>
              <a:t>Politically controversial</a:t>
            </a:r>
          </a:p>
          <a:p>
            <a:pPr marL="285750" indent="-285750">
              <a:buFontTx/>
              <a:buChar char="-"/>
            </a:pPr>
            <a:r>
              <a:rPr lang="en-US" sz="2800">
                <a:solidFill>
                  <a:srgbClr val="164E78"/>
                </a:solidFill>
              </a:rPr>
              <a:t>Free REST API, federated </a:t>
            </a:r>
            <a:endParaRPr lang="en-DE" sz="2800">
              <a:solidFill>
                <a:srgbClr val="164E78"/>
              </a:solidFill>
            </a:endParaRP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737AAC0F-9B77-B32A-B13B-0E47CAFD8D38}"/>
              </a:ext>
            </a:extLst>
          </p:cNvPr>
          <p:cNvSpPr/>
          <p:nvPr/>
        </p:nvSpPr>
        <p:spPr>
          <a:xfrm>
            <a:off x="2404576" y="4534515"/>
            <a:ext cx="6866424" cy="177520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sz="2800">
                <a:solidFill>
                  <a:srgbClr val="164E78"/>
                </a:solidFill>
              </a:rPr>
              <a:t>"When two quarrel, the third is happy"</a:t>
            </a:r>
          </a:p>
          <a:p>
            <a:pPr marL="285750" indent="-285750">
              <a:buFontTx/>
              <a:buChar char="-"/>
            </a:pPr>
            <a:r>
              <a:rPr lang="en-US" sz="2800">
                <a:solidFill>
                  <a:srgbClr val="164E78"/>
                </a:solidFill>
              </a:rPr>
              <a:t>Politically relaxed</a:t>
            </a:r>
          </a:p>
          <a:p>
            <a:pPr marL="285750" indent="-285750">
              <a:buFontTx/>
              <a:buChar char="-"/>
            </a:pPr>
            <a:r>
              <a:rPr lang="en-US" sz="2800">
                <a:solidFill>
                  <a:srgbClr val="164E78"/>
                </a:solidFill>
              </a:rPr>
              <a:t>Free REST API, (yet almost) centralized </a:t>
            </a:r>
            <a:endParaRPr lang="en-DE" sz="2800">
              <a:solidFill>
                <a:srgbClr val="164E78"/>
              </a:solidFill>
            </a:endParaRP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28F7926-A84F-B70C-592D-1B7695727006}"/>
              </a:ext>
            </a:extLst>
          </p:cNvPr>
          <p:cNvSpPr/>
          <p:nvPr/>
        </p:nvSpPr>
        <p:spPr>
          <a:xfrm>
            <a:off x="2485145" y="3704292"/>
            <a:ext cx="281945" cy="281945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48EC480F-0EA5-CCE7-A981-29B778E95075}"/>
              </a:ext>
            </a:extLst>
          </p:cNvPr>
          <p:cNvSpPr/>
          <p:nvPr/>
        </p:nvSpPr>
        <p:spPr>
          <a:xfrm>
            <a:off x="2485145" y="2912326"/>
            <a:ext cx="281945" cy="2819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0034C6B-4F38-A3E2-6E54-DCD9F1EABAE9}"/>
              </a:ext>
            </a:extLst>
          </p:cNvPr>
          <p:cNvSpPr/>
          <p:nvPr/>
        </p:nvSpPr>
        <p:spPr>
          <a:xfrm>
            <a:off x="2485145" y="4850975"/>
            <a:ext cx="281945" cy="28194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BDB081D8-340B-1736-1EB9-D9E8E5CA4EB8}"/>
              </a:ext>
            </a:extLst>
          </p:cNvPr>
          <p:cNvSpPr/>
          <p:nvPr/>
        </p:nvSpPr>
        <p:spPr>
          <a:xfrm>
            <a:off x="2473204" y="5266086"/>
            <a:ext cx="281945" cy="281945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38AC58E9-6D08-6CEB-4838-28DDAE2110BD}"/>
              </a:ext>
            </a:extLst>
          </p:cNvPr>
          <p:cNvSpPr/>
          <p:nvPr/>
        </p:nvSpPr>
        <p:spPr>
          <a:xfrm>
            <a:off x="2485145" y="3306693"/>
            <a:ext cx="281945" cy="281945"/>
          </a:xfrm>
          <a:prstGeom prst="ellipse">
            <a:avLst/>
          </a:prstGeom>
          <a:gradFill flip="none" rotWithShape="1">
            <a:gsLst>
              <a:gs pos="0">
                <a:srgbClr val="FFFF00"/>
              </a:gs>
              <a:gs pos="100000">
                <a:schemeClr val="accent6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25040465-6248-6C02-C15B-BC0968386509}"/>
              </a:ext>
            </a:extLst>
          </p:cNvPr>
          <p:cNvSpPr/>
          <p:nvPr/>
        </p:nvSpPr>
        <p:spPr>
          <a:xfrm>
            <a:off x="13346766" y="0"/>
            <a:ext cx="281945" cy="281945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100000">
                <a:schemeClr val="accent6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44302A1D-0D62-4690-DB17-7A491E605751}"/>
              </a:ext>
            </a:extLst>
          </p:cNvPr>
          <p:cNvSpPr/>
          <p:nvPr/>
        </p:nvSpPr>
        <p:spPr>
          <a:xfrm>
            <a:off x="2473203" y="5731326"/>
            <a:ext cx="281945" cy="281945"/>
          </a:xfrm>
          <a:prstGeom prst="ellipse">
            <a:avLst/>
          </a:prstGeom>
          <a:gradFill flip="none" rotWithShape="1">
            <a:gsLst>
              <a:gs pos="0">
                <a:srgbClr val="FFFF00"/>
              </a:gs>
              <a:gs pos="100000">
                <a:schemeClr val="accent6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C6F95318-0099-7EAC-8CBB-E88FC85C0612}"/>
              </a:ext>
            </a:extLst>
          </p:cNvPr>
          <p:cNvSpPr/>
          <p:nvPr/>
        </p:nvSpPr>
        <p:spPr>
          <a:xfrm>
            <a:off x="2473202" y="1410387"/>
            <a:ext cx="281945" cy="28194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4" name="Flussdiagramm: Alternativer Prozess 33">
            <a:extLst>
              <a:ext uri="{FF2B5EF4-FFF2-40B4-BE49-F238E27FC236}">
                <a16:creationId xmlns:a16="http://schemas.microsoft.com/office/drawing/2014/main" id="{D0D39197-2BFD-C71C-870C-7B6E80EBC034}"/>
              </a:ext>
            </a:extLst>
          </p:cNvPr>
          <p:cNvSpPr/>
          <p:nvPr/>
        </p:nvSpPr>
        <p:spPr>
          <a:xfrm rot="1800000">
            <a:off x="8834595" y="903828"/>
            <a:ext cx="3136900" cy="1143000"/>
          </a:xfrm>
          <a:prstGeom prst="flowChartAlternateProcess">
            <a:avLst/>
          </a:prstGeom>
          <a:solidFill>
            <a:srgbClr val="FFFF00"/>
          </a:solidFill>
          <a:ln w="444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164E78"/>
                </a:solidFill>
                <a:latin typeface="Bahnschrift" panose="020B0502040204020203" pitchFamily="34" charset="0"/>
              </a:rPr>
              <a:t>YOUR MILEAGE </a:t>
            </a:r>
          </a:p>
          <a:p>
            <a:pPr algn="ctr"/>
            <a:r>
              <a:rPr lang="en-US" sz="2800">
                <a:solidFill>
                  <a:srgbClr val="164E78"/>
                </a:solidFill>
                <a:latin typeface="Bahnschrift" panose="020B0502040204020203" pitchFamily="34" charset="0"/>
              </a:rPr>
              <a:t>MAY VARY</a:t>
            </a:r>
            <a:endParaRPr lang="en-DE" sz="2800">
              <a:solidFill>
                <a:srgbClr val="164E78"/>
              </a:solidFill>
              <a:latin typeface="Bahnschrift" panose="020B0502040204020203" pitchFamily="34" charset="0"/>
            </a:endParaRP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9EBF9AC9-A511-CD42-716E-DA2868E594A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22631" y="1975647"/>
            <a:ext cx="800442" cy="421285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4FF436DB-3AB7-7325-80CE-DCEB21CF3D2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18078" y="3855005"/>
            <a:ext cx="800442" cy="480265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6E0C5299-DDD7-7759-CB7E-A541020B0F8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69600" y="5872298"/>
            <a:ext cx="800442" cy="42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68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1213</Words>
  <Application>Microsoft Office PowerPoint</Application>
  <PresentationFormat>Breitbild</PresentationFormat>
  <Paragraphs>197</Paragraphs>
  <Slides>23</Slides>
  <Notes>23</Notes>
  <HiddenSlides>5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23</vt:i4>
      </vt:variant>
    </vt:vector>
  </HeadingPairs>
  <TitlesOfParts>
    <vt:vector size="35" baseType="lpstr">
      <vt:lpstr>Arial</vt:lpstr>
      <vt:lpstr>Bahnschrift</vt:lpstr>
      <vt:lpstr>Calibri</vt:lpstr>
      <vt:lpstr>Consolas</vt:lpstr>
      <vt:lpstr>Corbel</vt:lpstr>
      <vt:lpstr>Fira Code</vt:lpstr>
      <vt:lpstr>Stencil</vt:lpstr>
      <vt:lpstr>Wingdings</vt:lpstr>
      <vt:lpstr>Title</vt:lpstr>
      <vt:lpstr>Blank</vt:lpstr>
      <vt:lpstr>Speaker's slide</vt:lpstr>
      <vt:lpstr>Content</vt:lpstr>
      <vt:lpstr>PowerPoint-Präsentation</vt:lpstr>
      <vt:lpstr>3</vt:lpstr>
      <vt:lpstr>2</vt:lpstr>
      <vt:lpstr>1</vt:lpstr>
      <vt:lpstr>Invoke-BlueSky</vt:lpstr>
      <vt:lpstr>Many thanks to our sponsors:</vt:lpstr>
      <vt:lpstr>PowerPoint-Präsentation</vt:lpstr>
      <vt:lpstr>PowerPoint-Präsentation</vt:lpstr>
      <vt:lpstr>PowerPoint-Präsentation</vt:lpstr>
      <vt:lpstr>PowerPoint-Präsentation</vt:lpstr>
      <vt:lpstr>https://bsky.app/profile/jay.bsky.team</vt:lpstr>
      <vt:lpstr>PowerPoint-Präsentation</vt:lpstr>
      <vt:lpstr>App passwords</vt:lpstr>
      <vt:lpstr>app password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2025-07-13T14:23:03Z</dcterms:created>
  <dcterms:modified xsi:type="dcterms:W3CDTF">2025-07-13T14:23:35Z</dcterms:modified>
</cp:coreProperties>
</file>